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642" r:id="rId3"/>
    <p:sldId id="776" r:id="rId5"/>
    <p:sldId id="351" r:id="rId6"/>
    <p:sldId id="260" r:id="rId7"/>
    <p:sldId id="293" r:id="rId8"/>
    <p:sldId id="294" r:id="rId9"/>
    <p:sldId id="381" r:id="rId10"/>
    <p:sldId id="327" r:id="rId11"/>
    <p:sldId id="475" r:id="rId12"/>
    <p:sldId id="509" r:id="rId13"/>
    <p:sldId id="476" r:id="rId14"/>
    <p:sldId id="477" r:id="rId15"/>
    <p:sldId id="510" r:id="rId16"/>
    <p:sldId id="328" r:id="rId17"/>
    <p:sldId id="530" r:id="rId18"/>
    <p:sldId id="329" r:id="rId19"/>
    <p:sldId id="686" r:id="rId20"/>
    <p:sldId id="511" r:id="rId21"/>
    <p:sldId id="567" r:id="rId22"/>
    <p:sldId id="581" r:id="rId23"/>
    <p:sldId id="582" r:id="rId24"/>
    <p:sldId id="549" r:id="rId25"/>
    <p:sldId id="566" r:id="rId26"/>
    <p:sldId id="687" r:id="rId27"/>
    <p:sldId id="453" r:id="rId28"/>
    <p:sldId id="709" r:id="rId29"/>
    <p:sldId id="688" r:id="rId30"/>
    <p:sldId id="689" r:id="rId31"/>
    <p:sldId id="690" r:id="rId32"/>
    <p:sldId id="691" r:id="rId33"/>
    <p:sldId id="531" r:id="rId34"/>
    <p:sldId id="532" r:id="rId35"/>
    <p:sldId id="355" r:id="rId36"/>
    <p:sldId id="780" r:id="rId37"/>
    <p:sldId id="779" r:id="rId38"/>
    <p:sldId id="826" r:id="rId39"/>
    <p:sldId id="825" r:id="rId40"/>
    <p:sldId id="744" r:id="rId41"/>
    <p:sldId id="551" r:id="rId42"/>
    <p:sldId id="552" r:id="rId43"/>
  </p:sldIdLst>
  <p:sldSz cx="12192000" cy="6858000"/>
  <p:notesSz cx="6858000" cy="9144000"/>
  <p:custDataLst>
    <p:tags r:id="rId48"/>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80"/>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6.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30.png"/><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33.png"/><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image" Target="../media/image58.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66445" y="892810"/>
            <a:ext cx="6134100" cy="1257300"/>
          </a:xfrm>
          <a:prstGeom prst="rect">
            <a:avLst/>
          </a:prstGeom>
        </p:spPr>
      </p:pic>
      <p:pic>
        <p:nvPicPr>
          <p:cNvPr id="3" name="图片 2"/>
          <p:cNvPicPr>
            <a:picLocks noChangeAspect="1"/>
          </p:cNvPicPr>
          <p:nvPr/>
        </p:nvPicPr>
        <p:blipFill>
          <a:blip r:embed="rId2"/>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01975" y="3288030"/>
            <a:ext cx="656463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en-US" altLang="zh-CN" sz="2000" b="1" dirty="0">
                <a:solidFill>
                  <a:schemeClr val="bg1"/>
                </a:solidFill>
                <a:latin typeface="微软雅黑" panose="020B0503020204020204" pitchFamily="34" charset="-122"/>
                <a:ea typeface="微软雅黑" panose="020B0503020204020204" pitchFamily="34" charset="-122"/>
                <a:sym typeface="+mn-ea"/>
              </a:rPr>
              <a:t>1. </a:t>
            </a:r>
            <a:r>
              <a:rPr lang="zh-CN" altLang="en-US" sz="2000" b="1" dirty="0">
                <a:solidFill>
                  <a:schemeClr val="bg1"/>
                </a:solidFill>
                <a:latin typeface="微软雅黑" panose="020B0503020204020204" pitchFamily="34" charset="-122"/>
                <a:ea typeface="微软雅黑" panose="020B0503020204020204" pitchFamily="34" charset="-122"/>
                <a:sym typeface="+mn-ea"/>
              </a:rPr>
              <a:t>查看教务系统选课通知，在规定时间内登录教务系统进行选课；</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r>
              <a:rPr lang="en-US" altLang="zh-CN" sz="2000" b="1" dirty="0">
                <a:solidFill>
                  <a:schemeClr val="bg1"/>
                </a:solidFill>
                <a:latin typeface="微软雅黑" panose="020B0503020204020204" pitchFamily="34" charset="-122"/>
                <a:ea typeface="微软雅黑" panose="020B0503020204020204" pitchFamily="34" charset="-122"/>
                <a:sym typeface="+mn-ea"/>
              </a:rPr>
              <a:t>2. </a:t>
            </a:r>
            <a:r>
              <a:rPr lang="zh-CN" altLang="en-US" sz="2000" b="1" dirty="0">
                <a:solidFill>
                  <a:schemeClr val="bg1"/>
                </a:solidFill>
                <a:latin typeface="微软雅黑" panose="020B0503020204020204" pitchFamily="34" charset="-122"/>
                <a:ea typeface="微软雅黑" panose="020B0503020204020204" pitchFamily="34" charset="-122"/>
                <a:sym typeface="+mn-ea"/>
              </a:rPr>
              <a:t>选课结束后，开课之前，老师会将所有的学生选课信息统计好提供给工作人员导入尔雅平台，确定选课成功后请耐心等待；</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l" eaLnBrk="1" hangingPunct="1">
              <a:buClrTx/>
              <a:buSzTx/>
            </a:pPr>
            <a:r>
              <a:rPr lang="en-US" altLang="zh-CN" sz="2000" b="1" dirty="0">
                <a:solidFill>
                  <a:schemeClr val="bg1"/>
                </a:solidFill>
                <a:latin typeface="微软雅黑" panose="020B0503020204020204" pitchFamily="34" charset="-122"/>
                <a:ea typeface="微软雅黑" panose="020B0503020204020204" pitchFamily="34" charset="-122"/>
                <a:sym typeface="+mn-ea"/>
              </a:rPr>
              <a:t>3. </a:t>
            </a:r>
            <a:r>
              <a:rPr lang="zh-CN" altLang="en-US" sz="2000" b="1" dirty="0">
                <a:solidFill>
                  <a:schemeClr val="bg1"/>
                </a:solidFill>
                <a:latin typeface="微软雅黑" panose="020B0503020204020204" pitchFamily="34" charset="-122"/>
                <a:ea typeface="微软雅黑" panose="020B0503020204020204" pitchFamily="34" charset="-122"/>
                <a:sym typeface="+mn-ea"/>
              </a:rPr>
              <a:t>到开课时间再按照通知登录尔雅平台，进入空间就有课程。</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652010" y="2087245"/>
            <a:ext cx="4108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FF0000"/>
                </a:solidFill>
                <a:latin typeface="微软雅黑" panose="020B0503020204020204" pitchFamily="34" charset="-122"/>
                <a:ea typeface="微软雅黑" panose="020B0503020204020204" pitchFamily="34" charset="-122"/>
              </a:rPr>
              <a:t>学校教务系统中选课</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216525" y="2096135"/>
            <a:ext cx="6477000" cy="2609850"/>
          </a:xfrm>
          <a:prstGeom prst="rect">
            <a:avLst/>
          </a:prstGeom>
        </p:spPr>
      </p:pic>
      <p:pic>
        <p:nvPicPr>
          <p:cNvPr id="3" name="图片 2"/>
          <p:cNvPicPr>
            <a:picLocks noChangeAspect="1"/>
          </p:cNvPicPr>
          <p:nvPr/>
        </p:nvPicPr>
        <p:blipFill>
          <a:blip r:embed="rId3"/>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不支持的活动有：投票、分组任务。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4295" y="907415"/>
            <a:ext cx="9601200" cy="2905125"/>
          </a:xfrm>
          <a:prstGeom prst="rect">
            <a:avLst/>
          </a:prstGeom>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69315" y="851535"/>
            <a:ext cx="10504805" cy="457454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打开浏览器，在网址栏中输入学校开课通知中的尔雅学习网址，或者将网址直接复制到网址栏。比如： kfbcs.benke.chaoxing.com，推荐使用谷歌、火狐或搜狗浏览器。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880860" y="688975"/>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endParaRPr lang="zh-CN" altLang="en-US" b="1" noProof="1">
              <a:solidFill>
                <a:srgbClr val="FF0000"/>
              </a:solidFill>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15035" y="865505"/>
            <a:ext cx="10504805" cy="4574540"/>
          </a:xfrm>
          <a:prstGeom prst="rect">
            <a:avLst/>
          </a:prstGeom>
        </p:spPr>
      </p:pic>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7898571" y="291207"/>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2505" y="756920"/>
            <a:ext cx="8019415" cy="44196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a:t>
            </a:r>
            <a:r>
              <a:rPr lang="zh-CN" altLang="en-US" dirty="0">
                <a:solidFill>
                  <a:schemeClr val="bg1"/>
                </a:solidFill>
                <a:latin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mn-ea"/>
              </a:rPr>
              <a:t>修改密码之后再次登录。如果您以前有使用过，使用修改后的密码直接登录。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标注 16"/>
          <p:cNvSpPr/>
          <p:nvPr/>
        </p:nvSpPr>
        <p:spPr>
          <a:xfrm>
            <a:off x="4961890" y="171069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输入密码</a:t>
            </a:r>
            <a:r>
              <a:rPr lang="en-US" altLang="zh-CN" dirty="0">
                <a:solidFill>
                  <a:schemeClr val="bg1"/>
                </a:solidFill>
                <a:latin typeface="微软雅黑" panose="020B0503020204020204" pitchFamily="34" charset="-122"/>
                <a:ea typeface="微软雅黑" panose="020B0503020204020204" pitchFamily="34" charset="-122"/>
              </a:rPr>
              <a:t>s654321s</a:t>
            </a:r>
            <a:r>
              <a:rPr lang="zh-CN" altLang="en-US" dirty="0">
                <a:solidFill>
                  <a:schemeClr val="bg1"/>
                </a:solidFill>
                <a:latin typeface="微软雅黑" panose="020B0503020204020204" pitchFamily="34" charset="-122"/>
                <a:ea typeface="微软雅黑" panose="020B0503020204020204" pitchFamily="34" charset="-122"/>
              </a:rPr>
              <a:t>，系统会自动跳转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PP_MARK_KEY" val="ba9e4b5a-0827-417a-84d9-73f972206706"/>
  <p:tag name="COMMONDATA" val="eyJoZGlkIjoiYzI0NGJmYzgwNzU2ZDExNDRlYmUwZmYyZmM5ZjU1ZDMifQ=="/>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6301</Words>
  <Application>WPS 演示</Application>
  <PresentationFormat>宽屏</PresentationFormat>
  <Paragraphs>321</Paragraphs>
  <Slides>40</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Arial</vt:lpstr>
      <vt:lpstr>宋体</vt:lpstr>
      <vt:lpstr>Wingdings</vt:lpstr>
      <vt:lpstr>Calibri</vt:lpstr>
      <vt:lpstr>微软雅黑</vt:lpstr>
      <vt:lpstr>Arial Unicode MS</vt:lpstr>
      <vt:lpstr>Wingdings</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长青</cp:lastModifiedBy>
  <cp:revision>273</cp:revision>
  <dcterms:created xsi:type="dcterms:W3CDTF">2013-10-08T09:05:00Z</dcterms:created>
  <dcterms:modified xsi:type="dcterms:W3CDTF">2023-07-04T07:10:55Z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2052-11.1.0.12132</vt:lpwstr>
  </property>
  <property fmtid="{D5CDD505-2E9C-101B-9397-08002B2CF9AE}" pid="5" name="ICV">
    <vt:lpwstr>14D7DBF3D7E84F92A513614229411F70</vt:lpwstr>
  </property>
</Properties>
</file>