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30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68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A94A3-97BB-4C56-922B-9D4C4E28CC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9E85-0112-41B2-8C94-9CC93B70A04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9" Type="http://schemas.openxmlformats.org/officeDocument/2006/relationships/slideLayout" Target="../slideLayouts/slideLayout1.xml"/><Relationship Id="rId18" Type="http://schemas.openxmlformats.org/officeDocument/2006/relationships/tags" Target="../tags/tag22.xml"/><Relationship Id="rId17" Type="http://schemas.openxmlformats.org/officeDocument/2006/relationships/tags" Target="../tags/tag21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2" Type="http://schemas.openxmlformats.org/officeDocument/2006/relationships/slideLayout" Target="../slideLayouts/slideLayout1.xml"/><Relationship Id="rId21" Type="http://schemas.openxmlformats.org/officeDocument/2006/relationships/tags" Target="../tags/tag43.xml"/><Relationship Id="rId20" Type="http://schemas.openxmlformats.org/officeDocument/2006/relationships/tags" Target="../tags/tag42.xml"/><Relationship Id="rId2" Type="http://schemas.openxmlformats.org/officeDocument/2006/relationships/tags" Target="../tags/tag24.xml"/><Relationship Id="rId19" Type="http://schemas.openxmlformats.org/officeDocument/2006/relationships/tags" Target="../tags/tag41.xml"/><Relationship Id="rId18" Type="http://schemas.openxmlformats.org/officeDocument/2006/relationships/tags" Target="../tags/tag40.xml"/><Relationship Id="rId17" Type="http://schemas.openxmlformats.org/officeDocument/2006/relationships/tags" Target="../tags/tag39.xml"/><Relationship Id="rId16" Type="http://schemas.openxmlformats.org/officeDocument/2006/relationships/tags" Target="../tags/tag38.xml"/><Relationship Id="rId15" Type="http://schemas.openxmlformats.org/officeDocument/2006/relationships/tags" Target="../tags/tag37.xml"/><Relationship Id="rId14" Type="http://schemas.openxmlformats.org/officeDocument/2006/relationships/tags" Target="../tags/tag36.xml"/><Relationship Id="rId13" Type="http://schemas.openxmlformats.org/officeDocument/2006/relationships/tags" Target="../tags/tag35.xml"/><Relationship Id="rId12" Type="http://schemas.openxmlformats.org/officeDocument/2006/relationships/tags" Target="../tags/tag34.xml"/><Relationship Id="rId11" Type="http://schemas.openxmlformats.org/officeDocument/2006/relationships/tags" Target="../tags/tag33.xml"/><Relationship Id="rId10" Type="http://schemas.openxmlformats.org/officeDocument/2006/relationships/tags" Target="../tags/tag32.xml"/><Relationship Id="rId1" Type="http://schemas.openxmlformats.org/officeDocument/2006/relationships/tags" Target="../tags/tag2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5" Type="http://schemas.openxmlformats.org/officeDocument/2006/relationships/slideLayout" Target="../slideLayouts/slideLayout1.xml"/><Relationship Id="rId14" Type="http://schemas.openxmlformats.org/officeDocument/2006/relationships/tags" Target="../tags/tag64.xml"/><Relationship Id="rId13" Type="http://schemas.openxmlformats.org/officeDocument/2006/relationships/tags" Target="../tags/tag63.xml"/><Relationship Id="rId12" Type="http://schemas.openxmlformats.org/officeDocument/2006/relationships/tags" Target="../tags/tag62.xml"/><Relationship Id="rId11" Type="http://schemas.openxmlformats.org/officeDocument/2006/relationships/tags" Target="../tags/tag61.xml"/><Relationship Id="rId10" Type="http://schemas.openxmlformats.org/officeDocument/2006/relationships/tags" Target="../tags/tag60.xml"/><Relationship Id="rId1" Type="http://schemas.openxmlformats.org/officeDocument/2006/relationships/tags" Target="../tags/tag5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矩形 86"/>
          <p:cNvSpPr/>
          <p:nvPr/>
        </p:nvSpPr>
        <p:spPr>
          <a:xfrm>
            <a:off x="365760" y="802640"/>
            <a:ext cx="11430000" cy="5669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1585" y="24199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求真楼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一楼平面图</a:t>
            </a:r>
            <a:endParaRPr lang="zh-CN" altLang="en-US" b="1" dirty="0"/>
          </a:p>
        </p:txBody>
      </p:sp>
      <p:grpSp>
        <p:nvGrpSpPr>
          <p:cNvPr id="36" name="组合 35"/>
          <p:cNvGrpSpPr/>
          <p:nvPr/>
        </p:nvGrpSpPr>
        <p:grpSpPr>
          <a:xfrm>
            <a:off x="1657810" y="3294001"/>
            <a:ext cx="4126008" cy="785052"/>
            <a:chOff x="1332689" y="2389760"/>
            <a:chExt cx="5861904" cy="830095"/>
          </a:xfrm>
          <a:noFill/>
        </p:grpSpPr>
        <p:sp>
          <p:nvSpPr>
            <p:cNvPr id="31" name="矩形 30"/>
            <p:cNvSpPr/>
            <p:nvPr/>
          </p:nvSpPr>
          <p:spPr>
            <a:xfrm>
              <a:off x="1332689" y="2393002"/>
              <a:ext cx="2234893" cy="8268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rgbClr val="FF0000"/>
                  </a:solidFill>
                </a:rPr>
                <a:t>121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3625320" y="2389760"/>
              <a:ext cx="1527097" cy="8268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rgbClr val="FF0000"/>
                  </a:solidFill>
                </a:rPr>
                <a:t>119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5959180" y="2389760"/>
              <a:ext cx="1235413" cy="8268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rgbClr val="FF0000"/>
                  </a:solidFill>
                </a:rPr>
                <a:t>110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6830695" y="3312023"/>
            <a:ext cx="1722450" cy="785581"/>
            <a:chOff x="1401790" y="2389201"/>
            <a:chExt cx="2447120" cy="830654"/>
          </a:xfrm>
          <a:noFill/>
        </p:grpSpPr>
        <p:sp>
          <p:nvSpPr>
            <p:cNvPr id="38" name="矩形 37"/>
            <p:cNvSpPr/>
            <p:nvPr/>
          </p:nvSpPr>
          <p:spPr>
            <a:xfrm>
              <a:off x="1401790" y="2393002"/>
              <a:ext cx="1166312" cy="8268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rgbClr val="FF0000"/>
                  </a:solidFill>
                </a:rPr>
                <a:t>108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2613497" y="2389201"/>
              <a:ext cx="1235413" cy="8268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rgbClr val="FF0000"/>
                  </a:solidFill>
                </a:rPr>
                <a:t>107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50" name="矩形 49"/>
          <p:cNvSpPr/>
          <p:nvPr/>
        </p:nvSpPr>
        <p:spPr>
          <a:xfrm>
            <a:off x="9345930" y="5242560"/>
            <a:ext cx="1015365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102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r>
              <a:rPr lang="zh-CN" altLang="en-US" b="1" dirty="0">
                <a:solidFill>
                  <a:srgbClr val="FF0000"/>
                </a:solidFill>
              </a:rPr>
              <a:t>考务办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607233" y="1436705"/>
            <a:ext cx="1910428" cy="791282"/>
            <a:chOff x="3647873" y="1284305"/>
            <a:chExt cx="1910428" cy="791282"/>
          </a:xfrm>
        </p:grpSpPr>
        <p:sp>
          <p:nvSpPr>
            <p:cNvPr id="54" name="矩形 53"/>
            <p:cNvSpPr/>
            <p:nvPr/>
          </p:nvSpPr>
          <p:spPr>
            <a:xfrm>
              <a:off x="3647873" y="1293601"/>
              <a:ext cx="869568" cy="78198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rgbClr val="FF0000"/>
                  </a:solidFill>
                </a:rPr>
                <a:t>115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55" name="矩形 54"/>
            <p:cNvSpPr/>
            <p:nvPr/>
          </p:nvSpPr>
          <p:spPr>
            <a:xfrm>
              <a:off x="4688733" y="1284305"/>
              <a:ext cx="869568" cy="78198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rgbClr val="FF0000"/>
                  </a:solidFill>
                </a:rPr>
                <a:t>113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56" name="矩形 55"/>
          <p:cNvSpPr/>
          <p:nvPr/>
        </p:nvSpPr>
        <p:spPr>
          <a:xfrm>
            <a:off x="7322268" y="1378773"/>
            <a:ext cx="1352991" cy="7819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111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3261360" y="223520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67" name="文本框 66"/>
          <p:cNvSpPr txBox="1"/>
          <p:nvPr/>
        </p:nvSpPr>
        <p:spPr>
          <a:xfrm>
            <a:off x="8321040" y="22148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9" name="矩形 78"/>
          <p:cNvSpPr/>
          <p:nvPr/>
        </p:nvSpPr>
        <p:spPr>
          <a:xfrm>
            <a:off x="5812183" y="337775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0" name="矩形 79"/>
          <p:cNvSpPr/>
          <p:nvPr/>
        </p:nvSpPr>
        <p:spPr>
          <a:xfrm>
            <a:off x="10635312" y="3130826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1" name="矩形 80"/>
          <p:cNvSpPr/>
          <p:nvPr/>
        </p:nvSpPr>
        <p:spPr>
          <a:xfrm>
            <a:off x="10688321" y="5320747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2" name="矩形 81"/>
          <p:cNvSpPr/>
          <p:nvPr/>
        </p:nvSpPr>
        <p:spPr>
          <a:xfrm>
            <a:off x="6409414" y="338570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3" name="矩形 82"/>
          <p:cNvSpPr/>
          <p:nvPr/>
        </p:nvSpPr>
        <p:spPr>
          <a:xfrm>
            <a:off x="974477" y="331966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4" name="矩形 83"/>
          <p:cNvSpPr/>
          <p:nvPr/>
        </p:nvSpPr>
        <p:spPr>
          <a:xfrm>
            <a:off x="968292" y="547226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5" name="矩形 84"/>
          <p:cNvSpPr/>
          <p:nvPr/>
        </p:nvSpPr>
        <p:spPr>
          <a:xfrm>
            <a:off x="5725381" y="1490868"/>
            <a:ext cx="1060174" cy="15770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>
                <a:solidFill>
                  <a:schemeClr val="bg2">
                    <a:lumMod val="10000"/>
                  </a:schemeClr>
                </a:solidFill>
              </a:rPr>
              <a:t>一</a:t>
            </a:r>
            <a:r>
              <a:rPr lang="zh-CN" altLang="en-US" sz="1400" b="1" dirty="0" smtClean="0">
                <a:solidFill>
                  <a:schemeClr val="bg2">
                    <a:lumMod val="10000"/>
                  </a:schemeClr>
                </a:solidFill>
              </a:rPr>
              <a:t>楼大厅</a:t>
            </a:r>
            <a:endParaRPr lang="zh-CN" altLang="en-US" sz="1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5712129" y="1070113"/>
            <a:ext cx="1172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 smtClean="0"/>
              <a:t>求真楼北门</a:t>
            </a:r>
            <a:endParaRPr lang="zh-CN" altLang="en-US" sz="1400" b="1" dirty="0"/>
          </a:p>
        </p:txBody>
      </p:sp>
      <p:sp>
        <p:nvSpPr>
          <p:cNvPr id="88" name="文本框 87"/>
          <p:cNvSpPr txBox="1"/>
          <p:nvPr/>
        </p:nvSpPr>
        <p:spPr>
          <a:xfrm>
            <a:off x="5661329" y="5824993"/>
            <a:ext cx="1172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 smtClean="0"/>
              <a:t>求真楼南门</a:t>
            </a:r>
            <a:endParaRPr lang="zh-CN" altLang="en-US" sz="1400" b="1" dirty="0"/>
          </a:p>
        </p:txBody>
      </p:sp>
      <p:sp>
        <p:nvSpPr>
          <p:cNvPr id="90" name="矩形 89"/>
          <p:cNvSpPr/>
          <p:nvPr/>
        </p:nvSpPr>
        <p:spPr>
          <a:xfrm>
            <a:off x="5022132" y="493378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1" name="矩形 90"/>
          <p:cNvSpPr/>
          <p:nvPr/>
        </p:nvSpPr>
        <p:spPr>
          <a:xfrm>
            <a:off x="6688372" y="490330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grpSp>
        <p:nvGrpSpPr>
          <p:cNvPr id="92" name="组合 91"/>
          <p:cNvGrpSpPr/>
          <p:nvPr/>
        </p:nvGrpSpPr>
        <p:grpSpPr>
          <a:xfrm>
            <a:off x="4237383" y="2544638"/>
            <a:ext cx="996563" cy="646044"/>
            <a:chOff x="3475383" y="2829118"/>
            <a:chExt cx="996563" cy="646044"/>
          </a:xfrm>
        </p:grpSpPr>
        <p:sp>
          <p:nvSpPr>
            <p:cNvPr id="93" name="矩形 92"/>
            <p:cNvSpPr/>
            <p:nvPr/>
          </p:nvSpPr>
          <p:spPr>
            <a:xfrm>
              <a:off x="405450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  <p:sp>
          <p:nvSpPr>
            <p:cNvPr id="94" name="矩形 93"/>
            <p:cNvSpPr/>
            <p:nvPr/>
          </p:nvSpPr>
          <p:spPr>
            <a:xfrm>
              <a:off x="347538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</p:grpSp>
      <p:grpSp>
        <p:nvGrpSpPr>
          <p:cNvPr id="95" name="组合 94"/>
          <p:cNvGrpSpPr/>
          <p:nvPr/>
        </p:nvGrpSpPr>
        <p:grpSpPr>
          <a:xfrm>
            <a:off x="7130775" y="2542429"/>
            <a:ext cx="895626" cy="656204"/>
            <a:chOff x="7953734" y="3304429"/>
            <a:chExt cx="966083" cy="656204"/>
          </a:xfrm>
        </p:grpSpPr>
        <p:sp>
          <p:nvSpPr>
            <p:cNvPr id="96" name="矩形 95"/>
            <p:cNvSpPr/>
            <p:nvPr/>
          </p:nvSpPr>
          <p:spPr>
            <a:xfrm>
              <a:off x="8502374" y="330442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  <p:sp>
          <p:nvSpPr>
            <p:cNvPr id="97" name="矩形 96"/>
            <p:cNvSpPr/>
            <p:nvPr/>
          </p:nvSpPr>
          <p:spPr>
            <a:xfrm>
              <a:off x="7953734" y="331458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</p:grpSp>
      <p:sp>
        <p:nvSpPr>
          <p:cNvPr id="101" name="文本框 100"/>
          <p:cNvSpPr txBox="1"/>
          <p:nvPr/>
        </p:nvSpPr>
        <p:spPr>
          <a:xfrm>
            <a:off x="2905760" y="408432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102" name="文本框 101"/>
          <p:cNvSpPr txBox="1"/>
          <p:nvPr/>
        </p:nvSpPr>
        <p:spPr>
          <a:xfrm>
            <a:off x="2895600" y="48666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103" name="文本框 102"/>
          <p:cNvSpPr txBox="1"/>
          <p:nvPr/>
        </p:nvSpPr>
        <p:spPr>
          <a:xfrm>
            <a:off x="8239760" y="40944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104" name="文本框 103"/>
          <p:cNvSpPr txBox="1"/>
          <p:nvPr/>
        </p:nvSpPr>
        <p:spPr>
          <a:xfrm>
            <a:off x="8280400" y="489712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105" name="矩形 104"/>
          <p:cNvSpPr/>
          <p:nvPr/>
        </p:nvSpPr>
        <p:spPr>
          <a:xfrm>
            <a:off x="2077940" y="4500880"/>
            <a:ext cx="2392459" cy="3145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bg2">
                    <a:lumMod val="10000"/>
                  </a:schemeClr>
                </a:solidFill>
              </a:rPr>
              <a:t>庭院</a:t>
            </a:r>
            <a:endParaRPr lang="zh-CN" altLang="en-US" sz="1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6" name="矩形 105"/>
          <p:cNvSpPr/>
          <p:nvPr/>
        </p:nvSpPr>
        <p:spPr>
          <a:xfrm>
            <a:off x="7513540" y="4531360"/>
            <a:ext cx="2392459" cy="3145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b="1" dirty="0" smtClean="0">
                <a:solidFill>
                  <a:schemeClr val="bg2">
                    <a:lumMod val="10000"/>
                  </a:schemeClr>
                </a:solidFill>
              </a:rPr>
              <a:t>庭院</a:t>
            </a:r>
            <a:endParaRPr lang="zh-CN" altLang="en-US" sz="1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39445" y="1138555"/>
            <a:ext cx="624840" cy="840105"/>
            <a:chOff x="1007" y="1793"/>
            <a:chExt cx="984" cy="1323"/>
          </a:xfrm>
        </p:grpSpPr>
        <p:sp>
          <p:nvSpPr>
            <p:cNvPr id="2" name="上箭头 1"/>
            <p:cNvSpPr/>
            <p:nvPr/>
          </p:nvSpPr>
          <p:spPr>
            <a:xfrm>
              <a:off x="1251" y="2378"/>
              <a:ext cx="119" cy="73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007" y="1793"/>
              <a:ext cx="985" cy="58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北</a:t>
              </a:r>
              <a:endParaRPr lang="zh-CN" altLang="en-US"/>
            </a:p>
          </p:txBody>
        </p:sp>
      </p:grpSp>
      <p:graphicFrame>
        <p:nvGraphicFramePr>
          <p:cNvPr id="15" name="表格 14"/>
          <p:cNvGraphicFramePr/>
          <p:nvPr>
            <p:custDataLst>
              <p:tags r:id="rId1"/>
            </p:custDataLst>
          </p:nvPr>
        </p:nvGraphicFramePr>
        <p:xfrm>
          <a:off x="10406380" y="4094480"/>
          <a:ext cx="997585" cy="1087120"/>
        </p:xfrm>
        <a:graphic>
          <a:graphicData uri="http://schemas.openxmlformats.org/drawingml/2006/table">
            <a:tbl>
              <a:tblPr/>
              <a:tblGrid>
                <a:gridCol w="99758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求真101左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求真101右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14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/>
        </p:nvGraphicFramePr>
        <p:xfrm>
          <a:off x="9558973" y="3375660"/>
          <a:ext cx="901065" cy="543560"/>
        </p:xfrm>
        <a:graphic>
          <a:graphicData uri="http://schemas.openxmlformats.org/drawingml/2006/table">
            <a:tbl>
              <a:tblPr/>
              <a:tblGrid>
                <a:gridCol w="90106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15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>
            <p:custDataLst>
              <p:tags r:id="rId2"/>
            </p:custDataLst>
          </p:nvPr>
        </p:nvGraphicFramePr>
        <p:xfrm>
          <a:off x="8321040" y="5405120"/>
          <a:ext cx="942975" cy="543560"/>
        </p:xfrm>
        <a:graphic>
          <a:graphicData uri="http://schemas.openxmlformats.org/drawingml/2006/table">
            <a:tbl>
              <a:tblPr/>
              <a:tblGrid>
                <a:gridCol w="94297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/>
          <p:nvPr/>
        </p:nvGraphicFramePr>
        <p:xfrm>
          <a:off x="8613458" y="3377565"/>
          <a:ext cx="922020" cy="543560"/>
        </p:xfrm>
        <a:graphic>
          <a:graphicData uri="http://schemas.openxmlformats.org/drawingml/2006/table">
            <a:tbl>
              <a:tblPr/>
              <a:tblGrid>
                <a:gridCol w="92202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17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表格 20"/>
          <p:cNvGraphicFramePr/>
          <p:nvPr>
            <p:custDataLst>
              <p:tags r:id="rId3"/>
            </p:custDataLst>
          </p:nvPr>
        </p:nvGraphicFramePr>
        <p:xfrm>
          <a:off x="7248525" y="5405120"/>
          <a:ext cx="921385" cy="543560"/>
        </p:xfrm>
        <a:graphic>
          <a:graphicData uri="http://schemas.openxmlformats.org/drawingml/2006/table">
            <a:tbl>
              <a:tblPr/>
              <a:tblGrid>
                <a:gridCol w="92138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/>
          <p:nvPr/>
        </p:nvGraphicFramePr>
        <p:xfrm>
          <a:off x="8842693" y="1572260"/>
          <a:ext cx="847725" cy="431800"/>
        </p:xfrm>
        <a:graphic>
          <a:graphicData uri="http://schemas.openxmlformats.org/drawingml/2006/table">
            <a:tbl>
              <a:tblPr/>
              <a:tblGrid>
                <a:gridCol w="84772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求真109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19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表格 22"/>
          <p:cNvGraphicFramePr/>
          <p:nvPr/>
        </p:nvGraphicFramePr>
        <p:xfrm>
          <a:off x="3968433" y="5348605"/>
          <a:ext cx="953770" cy="543560"/>
        </p:xfrm>
        <a:graphic>
          <a:graphicData uri="http://schemas.openxmlformats.org/drawingml/2006/table">
            <a:tbl>
              <a:tblPr/>
              <a:tblGrid>
                <a:gridCol w="95377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求真112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20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表格 23"/>
          <p:cNvGraphicFramePr/>
          <p:nvPr/>
        </p:nvGraphicFramePr>
        <p:xfrm>
          <a:off x="2895283" y="5348605"/>
          <a:ext cx="922020" cy="543560"/>
        </p:xfrm>
        <a:graphic>
          <a:graphicData uri="http://schemas.openxmlformats.org/drawingml/2006/table">
            <a:tbl>
              <a:tblPr/>
              <a:tblGrid>
                <a:gridCol w="92202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求真114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21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/>
          <p:nvPr/>
        </p:nvGraphicFramePr>
        <p:xfrm>
          <a:off x="1806893" y="5348605"/>
          <a:ext cx="942975" cy="543560"/>
        </p:xfrm>
        <a:graphic>
          <a:graphicData uri="http://schemas.openxmlformats.org/drawingml/2006/table">
            <a:tbl>
              <a:tblPr/>
              <a:tblGrid>
                <a:gridCol w="94297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求真116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22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表格 25"/>
          <p:cNvGraphicFramePr/>
          <p:nvPr/>
        </p:nvGraphicFramePr>
        <p:xfrm>
          <a:off x="2569528" y="1569085"/>
          <a:ext cx="847725" cy="431800"/>
        </p:xfrm>
        <a:graphic>
          <a:graphicData uri="http://schemas.openxmlformats.org/drawingml/2006/table">
            <a:tbl>
              <a:tblPr/>
              <a:tblGrid>
                <a:gridCol w="84772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求真117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23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表格 26"/>
          <p:cNvGraphicFramePr/>
          <p:nvPr>
            <p:custDataLst>
              <p:tags r:id="rId4"/>
            </p:custDataLst>
          </p:nvPr>
        </p:nvGraphicFramePr>
        <p:xfrm>
          <a:off x="639445" y="4280535"/>
          <a:ext cx="1017905" cy="1087120"/>
        </p:xfrm>
        <a:graphic>
          <a:graphicData uri="http://schemas.openxmlformats.org/drawingml/2006/table">
            <a:tbl>
              <a:tblPr/>
              <a:tblGrid>
                <a:gridCol w="101790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求真123左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24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求真123右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25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矩形 86"/>
          <p:cNvSpPr/>
          <p:nvPr/>
        </p:nvSpPr>
        <p:spPr>
          <a:xfrm>
            <a:off x="365760" y="802640"/>
            <a:ext cx="11430000" cy="5669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1585" y="24199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求真楼</a:t>
            </a:r>
            <a:r>
              <a:rPr lang="en-US" altLang="zh-CN" b="1" dirty="0" smtClean="0"/>
              <a:t>-</a:t>
            </a:r>
            <a:r>
              <a:rPr lang="zh-CN" altLang="en-US" b="1" dirty="0"/>
              <a:t>二</a:t>
            </a:r>
            <a:r>
              <a:rPr lang="zh-CN" altLang="en-US" b="1" dirty="0" smtClean="0"/>
              <a:t>楼平面图</a:t>
            </a:r>
            <a:endParaRPr lang="zh-CN" altLang="en-US" b="1" dirty="0"/>
          </a:p>
        </p:txBody>
      </p:sp>
      <p:sp>
        <p:nvSpPr>
          <p:cNvPr id="35" name="矩形 34"/>
          <p:cNvSpPr/>
          <p:nvPr/>
        </p:nvSpPr>
        <p:spPr>
          <a:xfrm>
            <a:off x="4914265" y="3293745"/>
            <a:ext cx="869315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210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6840855" y="3323590"/>
            <a:ext cx="923290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208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3007360" y="22758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67" name="文本框 66"/>
          <p:cNvSpPr txBox="1"/>
          <p:nvPr/>
        </p:nvSpPr>
        <p:spPr>
          <a:xfrm>
            <a:off x="8808720" y="228600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9" name="矩形 78"/>
          <p:cNvSpPr/>
          <p:nvPr/>
        </p:nvSpPr>
        <p:spPr>
          <a:xfrm>
            <a:off x="5842663" y="341839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0" name="矩形 79"/>
          <p:cNvSpPr/>
          <p:nvPr/>
        </p:nvSpPr>
        <p:spPr>
          <a:xfrm>
            <a:off x="11049967" y="3130826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1" name="矩形 80"/>
          <p:cNvSpPr/>
          <p:nvPr/>
        </p:nvSpPr>
        <p:spPr>
          <a:xfrm>
            <a:off x="11050271" y="5320747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2" name="矩形 81"/>
          <p:cNvSpPr/>
          <p:nvPr/>
        </p:nvSpPr>
        <p:spPr>
          <a:xfrm>
            <a:off x="6389094" y="341618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3" name="矩形 82"/>
          <p:cNvSpPr/>
          <p:nvPr/>
        </p:nvSpPr>
        <p:spPr>
          <a:xfrm>
            <a:off x="794137" y="332347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4" name="矩形 83"/>
          <p:cNvSpPr/>
          <p:nvPr/>
        </p:nvSpPr>
        <p:spPr>
          <a:xfrm>
            <a:off x="794302" y="529319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0" name="矩形 89"/>
          <p:cNvSpPr/>
          <p:nvPr/>
        </p:nvSpPr>
        <p:spPr>
          <a:xfrm>
            <a:off x="5022132" y="493378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1" name="矩形 90"/>
          <p:cNvSpPr/>
          <p:nvPr/>
        </p:nvSpPr>
        <p:spPr>
          <a:xfrm>
            <a:off x="6688372" y="490330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59" name="文本框 58"/>
          <p:cNvSpPr txBox="1"/>
          <p:nvPr/>
        </p:nvSpPr>
        <p:spPr>
          <a:xfrm>
            <a:off x="7802880" y="3241040"/>
            <a:ext cx="41084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过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道</a:t>
            </a:r>
            <a:endParaRPr lang="zh-CN" altLang="en-US" dirty="0"/>
          </a:p>
        </p:txBody>
      </p:sp>
      <p:sp>
        <p:nvSpPr>
          <p:cNvPr id="70" name="文本框 69"/>
          <p:cNvSpPr txBox="1"/>
          <p:nvPr/>
        </p:nvSpPr>
        <p:spPr>
          <a:xfrm>
            <a:off x="2407920" y="49174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3" name="文本框 72"/>
          <p:cNvSpPr txBox="1"/>
          <p:nvPr/>
        </p:nvSpPr>
        <p:spPr>
          <a:xfrm>
            <a:off x="8961120" y="483616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6" name="文本框 75"/>
          <p:cNvSpPr txBox="1"/>
          <p:nvPr/>
        </p:nvSpPr>
        <p:spPr>
          <a:xfrm>
            <a:off x="3962400" y="3230880"/>
            <a:ext cx="6463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过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道</a:t>
            </a:r>
            <a:endParaRPr lang="zh-CN" altLang="en-US" dirty="0"/>
          </a:p>
        </p:txBody>
      </p:sp>
      <p:grpSp>
        <p:nvGrpSpPr>
          <p:cNvPr id="93" name="组合 92"/>
          <p:cNvGrpSpPr/>
          <p:nvPr/>
        </p:nvGrpSpPr>
        <p:grpSpPr>
          <a:xfrm>
            <a:off x="4237383" y="2544638"/>
            <a:ext cx="996563" cy="646044"/>
            <a:chOff x="3475383" y="2829118"/>
            <a:chExt cx="996563" cy="646044"/>
          </a:xfrm>
        </p:grpSpPr>
        <p:sp>
          <p:nvSpPr>
            <p:cNvPr id="94" name="矩形 93"/>
            <p:cNvSpPr/>
            <p:nvPr/>
          </p:nvSpPr>
          <p:spPr>
            <a:xfrm>
              <a:off x="405450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  <p:sp>
          <p:nvSpPr>
            <p:cNvPr id="95" name="矩形 94"/>
            <p:cNvSpPr/>
            <p:nvPr/>
          </p:nvSpPr>
          <p:spPr>
            <a:xfrm>
              <a:off x="347538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6988535" y="2542429"/>
            <a:ext cx="895626" cy="656204"/>
            <a:chOff x="7953734" y="3304429"/>
            <a:chExt cx="966083" cy="656204"/>
          </a:xfrm>
        </p:grpSpPr>
        <p:sp>
          <p:nvSpPr>
            <p:cNvPr id="97" name="矩形 96"/>
            <p:cNvSpPr/>
            <p:nvPr/>
          </p:nvSpPr>
          <p:spPr>
            <a:xfrm>
              <a:off x="8502374" y="330442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  <p:sp>
          <p:nvSpPr>
            <p:cNvPr id="98" name="矩形 97"/>
            <p:cNvSpPr/>
            <p:nvPr/>
          </p:nvSpPr>
          <p:spPr>
            <a:xfrm>
              <a:off x="7953734" y="331458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</p:grpSp>
      <p:sp>
        <p:nvSpPr>
          <p:cNvPr id="99" name="矩形 98"/>
          <p:cNvSpPr/>
          <p:nvPr/>
        </p:nvSpPr>
        <p:spPr>
          <a:xfrm>
            <a:off x="1737360" y="4439920"/>
            <a:ext cx="2143760" cy="426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100" dirty="0" smtClean="0">
                <a:solidFill>
                  <a:schemeClr val="bg2">
                    <a:lumMod val="10000"/>
                  </a:schemeClr>
                </a:solidFill>
              </a:rPr>
              <a:t>庭院上空</a:t>
            </a:r>
            <a:endParaRPr lang="zh-CN" alt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448560" y="40436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101" name="矩形 100"/>
          <p:cNvSpPr/>
          <p:nvPr/>
        </p:nvSpPr>
        <p:spPr>
          <a:xfrm>
            <a:off x="8676640" y="4429760"/>
            <a:ext cx="1818640" cy="426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100">
                <a:solidFill>
                  <a:schemeClr val="bg2">
                    <a:lumMod val="10000"/>
                  </a:schemeClr>
                </a:solidFill>
              </a:rPr>
              <a:t>庭院上空</a:t>
            </a:r>
            <a:endParaRPr lang="zh-CN" alt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39445" y="1138555"/>
            <a:ext cx="624840" cy="840105"/>
            <a:chOff x="1007" y="1793"/>
            <a:chExt cx="984" cy="1323"/>
          </a:xfrm>
        </p:grpSpPr>
        <p:sp>
          <p:nvSpPr>
            <p:cNvPr id="3" name="上箭头 2"/>
            <p:cNvSpPr/>
            <p:nvPr>
              <p:custDataLst>
                <p:tags r:id="rId1"/>
              </p:custDataLst>
            </p:nvPr>
          </p:nvSpPr>
          <p:spPr>
            <a:xfrm>
              <a:off x="1251" y="2378"/>
              <a:ext cx="119" cy="73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>
              <p:custDataLst>
                <p:tags r:id="rId2"/>
              </p:custDataLst>
            </p:nvPr>
          </p:nvSpPr>
          <p:spPr>
            <a:xfrm>
              <a:off x="1007" y="1793"/>
              <a:ext cx="985" cy="58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北</a:t>
              </a:r>
              <a:endParaRPr lang="zh-CN" altLang="en-US"/>
            </a:p>
          </p:txBody>
        </p:sp>
      </p:grpSp>
      <p:graphicFrame>
        <p:nvGraphicFramePr>
          <p:cNvPr id="7" name="表格 6"/>
          <p:cNvGraphicFramePr/>
          <p:nvPr>
            <p:custDataLst>
              <p:tags r:id="rId3"/>
            </p:custDataLst>
          </p:nvPr>
        </p:nvGraphicFramePr>
        <p:xfrm>
          <a:off x="10073640" y="3418205"/>
          <a:ext cx="895985" cy="543560"/>
        </p:xfrm>
        <a:graphic>
          <a:graphicData uri="http://schemas.openxmlformats.org/drawingml/2006/table">
            <a:tbl>
              <a:tblPr/>
              <a:tblGrid>
                <a:gridCol w="89598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26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4"/>
            </p:custDataLst>
          </p:nvPr>
        </p:nvGraphicFramePr>
        <p:xfrm>
          <a:off x="9483725" y="5395595"/>
          <a:ext cx="947420" cy="543560"/>
        </p:xfrm>
        <a:graphic>
          <a:graphicData uri="http://schemas.openxmlformats.org/drawingml/2006/table">
            <a:tbl>
              <a:tblPr/>
              <a:tblGrid>
                <a:gridCol w="94742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27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/>
          <p:nvPr>
            <p:custDataLst>
              <p:tags r:id="rId5"/>
            </p:custDataLst>
          </p:nvPr>
        </p:nvGraphicFramePr>
        <p:xfrm>
          <a:off x="9144000" y="3417570"/>
          <a:ext cx="883285" cy="543560"/>
        </p:xfrm>
        <a:graphic>
          <a:graphicData uri="http://schemas.openxmlformats.org/drawingml/2006/table">
            <a:tbl>
              <a:tblPr/>
              <a:tblGrid>
                <a:gridCol w="88328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28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/>
          <p:nvPr/>
        </p:nvGraphicFramePr>
        <p:xfrm>
          <a:off x="8342313" y="5395595"/>
          <a:ext cx="995680" cy="543560"/>
        </p:xfrm>
        <a:graphic>
          <a:graphicData uri="http://schemas.openxmlformats.org/drawingml/2006/table">
            <a:tbl>
              <a:tblPr/>
              <a:tblGrid>
                <a:gridCol w="99568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29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>
            <p:custDataLst>
              <p:tags r:id="rId6"/>
            </p:custDataLst>
          </p:nvPr>
        </p:nvGraphicFramePr>
        <p:xfrm>
          <a:off x="8173085" y="3417570"/>
          <a:ext cx="905510" cy="543560"/>
        </p:xfrm>
        <a:graphic>
          <a:graphicData uri="http://schemas.openxmlformats.org/drawingml/2006/table">
            <a:tbl>
              <a:tblPr/>
              <a:tblGrid>
                <a:gridCol w="90551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30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/>
        </p:nvGraphicFramePr>
        <p:xfrm>
          <a:off x="7293928" y="5395595"/>
          <a:ext cx="858520" cy="543560"/>
        </p:xfrm>
        <a:graphic>
          <a:graphicData uri="http://schemas.openxmlformats.org/drawingml/2006/table">
            <a:tbl>
              <a:tblPr/>
              <a:tblGrid>
                <a:gridCol w="85852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31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>
            <p:custDataLst>
              <p:tags r:id="rId7"/>
            </p:custDataLst>
          </p:nvPr>
        </p:nvGraphicFramePr>
        <p:xfrm>
          <a:off x="8676640" y="1570355"/>
          <a:ext cx="930910" cy="543560"/>
        </p:xfrm>
        <a:graphic>
          <a:graphicData uri="http://schemas.openxmlformats.org/drawingml/2006/table">
            <a:tbl>
              <a:tblPr/>
              <a:tblGrid>
                <a:gridCol w="93091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求真207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32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>
            <p:custDataLst>
              <p:tags r:id="rId8"/>
            </p:custDataLst>
          </p:nvPr>
        </p:nvGraphicFramePr>
        <p:xfrm>
          <a:off x="6891020" y="1570355"/>
          <a:ext cx="963930" cy="543560"/>
        </p:xfrm>
        <a:graphic>
          <a:graphicData uri="http://schemas.openxmlformats.org/drawingml/2006/table">
            <a:tbl>
              <a:tblPr/>
              <a:tblGrid>
                <a:gridCol w="96393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33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>
            <p:custDataLst>
              <p:tags r:id="rId9"/>
            </p:custDataLst>
          </p:nvPr>
        </p:nvGraphicFramePr>
        <p:xfrm>
          <a:off x="3740150" y="5360670"/>
          <a:ext cx="914400" cy="54356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34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>
            <p:custDataLst>
              <p:tags r:id="rId10"/>
            </p:custDataLst>
          </p:nvPr>
        </p:nvGraphicFramePr>
        <p:xfrm>
          <a:off x="5784215" y="1570355"/>
          <a:ext cx="911225" cy="543560"/>
        </p:xfrm>
        <a:graphic>
          <a:graphicData uri="http://schemas.openxmlformats.org/drawingml/2006/table">
            <a:tbl>
              <a:tblPr/>
              <a:tblGrid>
                <a:gridCol w="91122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35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>
            <p:custDataLst>
              <p:tags r:id="rId11"/>
            </p:custDataLst>
          </p:nvPr>
        </p:nvGraphicFramePr>
        <p:xfrm>
          <a:off x="2647950" y="5373370"/>
          <a:ext cx="975360" cy="543560"/>
        </p:xfrm>
        <a:graphic>
          <a:graphicData uri="http://schemas.openxmlformats.org/drawingml/2006/table">
            <a:tbl>
              <a:tblPr/>
              <a:tblGrid>
                <a:gridCol w="97536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36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表格 17"/>
          <p:cNvGraphicFramePr/>
          <p:nvPr>
            <p:custDataLst>
              <p:tags r:id="rId12"/>
            </p:custDataLst>
          </p:nvPr>
        </p:nvGraphicFramePr>
        <p:xfrm>
          <a:off x="4654550" y="1570355"/>
          <a:ext cx="929005" cy="543560"/>
        </p:xfrm>
        <a:graphic>
          <a:graphicData uri="http://schemas.openxmlformats.org/drawingml/2006/table">
            <a:tbl>
              <a:tblPr/>
              <a:tblGrid>
                <a:gridCol w="92900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37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/>
          <p:nvPr>
            <p:custDataLst>
              <p:tags r:id="rId13"/>
            </p:custDataLst>
          </p:nvPr>
        </p:nvGraphicFramePr>
        <p:xfrm>
          <a:off x="1578610" y="5373370"/>
          <a:ext cx="963930" cy="543560"/>
        </p:xfrm>
        <a:graphic>
          <a:graphicData uri="http://schemas.openxmlformats.org/drawingml/2006/table">
            <a:tbl>
              <a:tblPr/>
              <a:tblGrid>
                <a:gridCol w="963930"/>
              </a:tblGrid>
              <a:tr h="2578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/>
          <p:nvPr>
            <p:custDataLst>
              <p:tags r:id="rId14"/>
            </p:custDataLst>
          </p:nvPr>
        </p:nvGraphicFramePr>
        <p:xfrm>
          <a:off x="3526790" y="1570355"/>
          <a:ext cx="949960" cy="543560"/>
        </p:xfrm>
        <a:graphic>
          <a:graphicData uri="http://schemas.openxmlformats.org/drawingml/2006/table">
            <a:tbl>
              <a:tblPr/>
              <a:tblGrid>
                <a:gridCol w="94996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38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表格 20"/>
          <p:cNvGraphicFramePr/>
          <p:nvPr>
            <p:custDataLst>
              <p:tags r:id="rId15"/>
            </p:custDataLst>
          </p:nvPr>
        </p:nvGraphicFramePr>
        <p:xfrm>
          <a:off x="2064385" y="1570355"/>
          <a:ext cx="942975" cy="543560"/>
        </p:xfrm>
        <a:graphic>
          <a:graphicData uri="http://schemas.openxmlformats.org/drawingml/2006/table">
            <a:tbl>
              <a:tblPr/>
              <a:tblGrid>
                <a:gridCol w="94297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求真219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39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/>
          <p:nvPr>
            <p:custDataLst>
              <p:tags r:id="rId16"/>
            </p:custDataLst>
          </p:nvPr>
        </p:nvGraphicFramePr>
        <p:xfrm>
          <a:off x="3159125" y="3418205"/>
          <a:ext cx="876935" cy="543560"/>
        </p:xfrm>
        <a:graphic>
          <a:graphicData uri="http://schemas.openxmlformats.org/drawingml/2006/table">
            <a:tbl>
              <a:tblPr/>
              <a:tblGrid>
                <a:gridCol w="87693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求真221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40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表格 22"/>
          <p:cNvGraphicFramePr/>
          <p:nvPr>
            <p:custDataLst>
              <p:tags r:id="rId17"/>
            </p:custDataLst>
          </p:nvPr>
        </p:nvGraphicFramePr>
        <p:xfrm>
          <a:off x="2247265" y="3425825"/>
          <a:ext cx="887095" cy="543560"/>
        </p:xfrm>
        <a:graphic>
          <a:graphicData uri="http://schemas.openxmlformats.org/drawingml/2006/table">
            <a:tbl>
              <a:tblPr/>
              <a:tblGrid>
                <a:gridCol w="88709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求真223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41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表格 23"/>
          <p:cNvGraphicFramePr/>
          <p:nvPr>
            <p:custDataLst>
              <p:tags r:id="rId18"/>
            </p:custDataLst>
          </p:nvPr>
        </p:nvGraphicFramePr>
        <p:xfrm>
          <a:off x="1264920" y="3425825"/>
          <a:ext cx="960120" cy="543560"/>
        </p:xfrm>
        <a:graphic>
          <a:graphicData uri="http://schemas.openxmlformats.org/drawingml/2006/table">
            <a:tbl>
              <a:tblPr/>
              <a:tblGrid>
                <a:gridCol w="96012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求真225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42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矩形 86"/>
          <p:cNvSpPr/>
          <p:nvPr/>
        </p:nvSpPr>
        <p:spPr>
          <a:xfrm>
            <a:off x="365760" y="802640"/>
            <a:ext cx="11430000" cy="5669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1585" y="24199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求真楼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三楼平面图</a:t>
            </a:r>
            <a:endParaRPr lang="zh-CN" altLang="en-US" b="1" dirty="0"/>
          </a:p>
        </p:txBody>
      </p:sp>
      <p:sp>
        <p:nvSpPr>
          <p:cNvPr id="35" name="矩形 34"/>
          <p:cNvSpPr/>
          <p:nvPr/>
        </p:nvSpPr>
        <p:spPr>
          <a:xfrm>
            <a:off x="4863465" y="3293745"/>
            <a:ext cx="869315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310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6840772" y="3323873"/>
            <a:ext cx="748748" cy="7819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308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2794000" y="22250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67" name="文本框 66"/>
          <p:cNvSpPr txBox="1"/>
          <p:nvPr/>
        </p:nvSpPr>
        <p:spPr>
          <a:xfrm>
            <a:off x="8371840" y="22148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80" name="矩形 79"/>
          <p:cNvSpPr/>
          <p:nvPr/>
        </p:nvSpPr>
        <p:spPr>
          <a:xfrm>
            <a:off x="10996627" y="3130826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1" name="矩形 80"/>
          <p:cNvSpPr/>
          <p:nvPr/>
        </p:nvSpPr>
        <p:spPr>
          <a:xfrm>
            <a:off x="10998836" y="5320747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3" name="矩形 82"/>
          <p:cNvSpPr/>
          <p:nvPr/>
        </p:nvSpPr>
        <p:spPr>
          <a:xfrm>
            <a:off x="883037" y="331966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4" name="矩形 83"/>
          <p:cNvSpPr/>
          <p:nvPr/>
        </p:nvSpPr>
        <p:spPr>
          <a:xfrm>
            <a:off x="866692" y="536050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0" name="矩形 89"/>
          <p:cNvSpPr/>
          <p:nvPr/>
        </p:nvSpPr>
        <p:spPr>
          <a:xfrm>
            <a:off x="5022132" y="493378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1" name="矩形 90"/>
          <p:cNvSpPr/>
          <p:nvPr/>
        </p:nvSpPr>
        <p:spPr>
          <a:xfrm>
            <a:off x="6688372" y="4903304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59" name="文本框 58"/>
          <p:cNvSpPr txBox="1"/>
          <p:nvPr/>
        </p:nvSpPr>
        <p:spPr>
          <a:xfrm>
            <a:off x="7667625" y="3241040"/>
            <a:ext cx="3917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过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道</a:t>
            </a:r>
            <a:endParaRPr lang="zh-CN" altLang="en-US" dirty="0"/>
          </a:p>
        </p:txBody>
      </p:sp>
      <p:sp>
        <p:nvSpPr>
          <p:cNvPr id="70" name="文本框 69"/>
          <p:cNvSpPr txBox="1"/>
          <p:nvPr/>
        </p:nvSpPr>
        <p:spPr>
          <a:xfrm>
            <a:off x="2611120" y="49174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3" name="文本框 72"/>
          <p:cNvSpPr txBox="1"/>
          <p:nvPr/>
        </p:nvSpPr>
        <p:spPr>
          <a:xfrm>
            <a:off x="9001760" y="48158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grpSp>
        <p:nvGrpSpPr>
          <p:cNvPr id="68" name="组合 67"/>
          <p:cNvGrpSpPr/>
          <p:nvPr/>
        </p:nvGrpSpPr>
        <p:grpSpPr>
          <a:xfrm>
            <a:off x="4332633" y="2544638"/>
            <a:ext cx="996563" cy="646044"/>
            <a:chOff x="3475383" y="2829118"/>
            <a:chExt cx="996563" cy="646044"/>
          </a:xfrm>
        </p:grpSpPr>
        <p:sp>
          <p:nvSpPr>
            <p:cNvPr id="71" name="矩形 70"/>
            <p:cNvSpPr/>
            <p:nvPr/>
          </p:nvSpPr>
          <p:spPr>
            <a:xfrm>
              <a:off x="405450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  <p:sp>
          <p:nvSpPr>
            <p:cNvPr id="72" name="矩形 71"/>
            <p:cNvSpPr/>
            <p:nvPr/>
          </p:nvSpPr>
          <p:spPr>
            <a:xfrm>
              <a:off x="347538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</p:grpSp>
      <p:grpSp>
        <p:nvGrpSpPr>
          <p:cNvPr id="85" name="组合 84"/>
          <p:cNvGrpSpPr/>
          <p:nvPr/>
        </p:nvGrpSpPr>
        <p:grpSpPr>
          <a:xfrm>
            <a:off x="6901539" y="2511949"/>
            <a:ext cx="966083" cy="656204"/>
            <a:chOff x="7953734" y="3304429"/>
            <a:chExt cx="966083" cy="656204"/>
          </a:xfrm>
        </p:grpSpPr>
        <p:sp>
          <p:nvSpPr>
            <p:cNvPr id="86" name="矩形 85"/>
            <p:cNvSpPr/>
            <p:nvPr/>
          </p:nvSpPr>
          <p:spPr>
            <a:xfrm>
              <a:off x="8502374" y="330442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  <p:sp>
          <p:nvSpPr>
            <p:cNvPr id="88" name="矩形 87"/>
            <p:cNvSpPr/>
            <p:nvPr/>
          </p:nvSpPr>
          <p:spPr>
            <a:xfrm>
              <a:off x="7953734" y="331458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</p:grpSp>
      <p:sp>
        <p:nvSpPr>
          <p:cNvPr id="93" name="矩形 92"/>
          <p:cNvSpPr/>
          <p:nvPr/>
        </p:nvSpPr>
        <p:spPr>
          <a:xfrm>
            <a:off x="5842663" y="3469198"/>
            <a:ext cx="405737" cy="655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4" name="矩形 93"/>
          <p:cNvSpPr/>
          <p:nvPr/>
        </p:nvSpPr>
        <p:spPr>
          <a:xfrm>
            <a:off x="6370983" y="346919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95" name="矩形 94"/>
          <p:cNvSpPr/>
          <p:nvPr/>
        </p:nvSpPr>
        <p:spPr>
          <a:xfrm>
            <a:off x="1737360" y="4439920"/>
            <a:ext cx="2143760" cy="426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100" dirty="0" smtClean="0">
                <a:solidFill>
                  <a:schemeClr val="bg2">
                    <a:lumMod val="10000"/>
                  </a:schemeClr>
                </a:solidFill>
              </a:rPr>
              <a:t>庭院上空</a:t>
            </a:r>
            <a:endParaRPr lang="zh-CN" alt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8676640" y="4429760"/>
            <a:ext cx="1818640" cy="426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100">
                <a:solidFill>
                  <a:schemeClr val="bg2">
                    <a:lumMod val="10000"/>
                  </a:schemeClr>
                </a:solidFill>
              </a:rPr>
              <a:t>庭院上空</a:t>
            </a:r>
            <a:endParaRPr lang="zh-CN" alt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7" name="文本框 96"/>
          <p:cNvSpPr txBox="1"/>
          <p:nvPr/>
        </p:nvSpPr>
        <p:spPr>
          <a:xfrm>
            <a:off x="4008120" y="3210560"/>
            <a:ext cx="6463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过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道</a:t>
            </a:r>
            <a:endParaRPr lang="zh-CN" altLang="en-US" dirty="0"/>
          </a:p>
        </p:txBody>
      </p:sp>
      <p:sp>
        <p:nvSpPr>
          <p:cNvPr id="98" name="文本框 97"/>
          <p:cNvSpPr txBox="1"/>
          <p:nvPr/>
        </p:nvSpPr>
        <p:spPr>
          <a:xfrm>
            <a:off x="2529840" y="402336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99" name="文本框 98"/>
          <p:cNvSpPr txBox="1"/>
          <p:nvPr/>
        </p:nvSpPr>
        <p:spPr>
          <a:xfrm>
            <a:off x="9011920" y="406400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grpSp>
        <p:nvGrpSpPr>
          <p:cNvPr id="2" name="组合 1"/>
          <p:cNvGrpSpPr/>
          <p:nvPr/>
        </p:nvGrpSpPr>
        <p:grpSpPr>
          <a:xfrm>
            <a:off x="639445" y="1138555"/>
            <a:ext cx="624840" cy="840105"/>
            <a:chOff x="1007" y="1793"/>
            <a:chExt cx="984" cy="1323"/>
          </a:xfrm>
        </p:grpSpPr>
        <p:sp>
          <p:nvSpPr>
            <p:cNvPr id="3" name="上箭头 2"/>
            <p:cNvSpPr/>
            <p:nvPr>
              <p:custDataLst>
                <p:tags r:id="rId1"/>
              </p:custDataLst>
            </p:nvPr>
          </p:nvSpPr>
          <p:spPr>
            <a:xfrm>
              <a:off x="1251" y="2378"/>
              <a:ext cx="119" cy="73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>
              <p:custDataLst>
                <p:tags r:id="rId2"/>
              </p:custDataLst>
            </p:nvPr>
          </p:nvSpPr>
          <p:spPr>
            <a:xfrm>
              <a:off x="1007" y="1793"/>
              <a:ext cx="985" cy="58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北</a:t>
              </a:r>
              <a:endParaRPr lang="zh-CN" altLang="en-US"/>
            </a:p>
          </p:txBody>
        </p:sp>
      </p:grpSp>
      <p:graphicFrame>
        <p:nvGraphicFramePr>
          <p:cNvPr id="8" name="表格 7"/>
          <p:cNvGraphicFramePr/>
          <p:nvPr>
            <p:custDataLst>
              <p:tags r:id="rId3"/>
            </p:custDataLst>
          </p:nvPr>
        </p:nvGraphicFramePr>
        <p:xfrm>
          <a:off x="10622915" y="4023360"/>
          <a:ext cx="929005" cy="1087120"/>
        </p:xfrm>
        <a:graphic>
          <a:graphicData uri="http://schemas.openxmlformats.org/drawingml/2006/table">
            <a:tbl>
              <a:tblPr/>
              <a:tblGrid>
                <a:gridCol w="92900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求真301左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43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求真301右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44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/>
          <p:nvPr>
            <p:custDataLst>
              <p:tags r:id="rId4"/>
            </p:custDataLst>
          </p:nvPr>
        </p:nvGraphicFramePr>
        <p:xfrm>
          <a:off x="9517380" y="5379085"/>
          <a:ext cx="977900" cy="543560"/>
        </p:xfrm>
        <a:graphic>
          <a:graphicData uri="http://schemas.openxmlformats.org/drawingml/2006/table">
            <a:tbl>
              <a:tblPr/>
              <a:tblGrid>
                <a:gridCol w="97790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45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/>
          <p:nvPr>
            <p:custDataLst>
              <p:tags r:id="rId5"/>
            </p:custDataLst>
          </p:nvPr>
        </p:nvGraphicFramePr>
        <p:xfrm>
          <a:off x="10017760" y="3290570"/>
          <a:ext cx="922655" cy="543560"/>
        </p:xfrm>
        <a:graphic>
          <a:graphicData uri="http://schemas.openxmlformats.org/drawingml/2006/table">
            <a:tbl>
              <a:tblPr/>
              <a:tblGrid>
                <a:gridCol w="92265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46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>
            <p:custDataLst>
              <p:tags r:id="rId6"/>
            </p:custDataLst>
          </p:nvPr>
        </p:nvGraphicFramePr>
        <p:xfrm>
          <a:off x="8371840" y="5368925"/>
          <a:ext cx="991870" cy="543560"/>
        </p:xfrm>
        <a:graphic>
          <a:graphicData uri="http://schemas.openxmlformats.org/drawingml/2006/table">
            <a:tbl>
              <a:tblPr/>
              <a:tblGrid>
                <a:gridCol w="99187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47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>
            <p:custDataLst>
              <p:tags r:id="rId7"/>
            </p:custDataLst>
          </p:nvPr>
        </p:nvGraphicFramePr>
        <p:xfrm>
          <a:off x="9055100" y="3294380"/>
          <a:ext cx="911860" cy="543560"/>
        </p:xfrm>
        <a:graphic>
          <a:graphicData uri="http://schemas.openxmlformats.org/drawingml/2006/table">
            <a:tbl>
              <a:tblPr/>
              <a:tblGrid>
                <a:gridCol w="91186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48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>
            <p:custDataLst>
              <p:tags r:id="rId8"/>
            </p:custDataLst>
          </p:nvPr>
        </p:nvGraphicFramePr>
        <p:xfrm>
          <a:off x="7292975" y="5379085"/>
          <a:ext cx="995680" cy="543560"/>
        </p:xfrm>
        <a:graphic>
          <a:graphicData uri="http://schemas.openxmlformats.org/drawingml/2006/table">
            <a:tbl>
              <a:tblPr/>
              <a:tblGrid>
                <a:gridCol w="99568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49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>
            <p:custDataLst>
              <p:tags r:id="rId9"/>
            </p:custDataLst>
          </p:nvPr>
        </p:nvGraphicFramePr>
        <p:xfrm>
          <a:off x="8103870" y="3294380"/>
          <a:ext cx="900430" cy="543560"/>
        </p:xfrm>
        <a:graphic>
          <a:graphicData uri="http://schemas.openxmlformats.org/drawingml/2006/table">
            <a:tbl>
              <a:tblPr/>
              <a:tblGrid>
                <a:gridCol w="90043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50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>
            <p:custDataLst>
              <p:tags r:id="rId10"/>
            </p:custDataLst>
          </p:nvPr>
        </p:nvGraphicFramePr>
        <p:xfrm>
          <a:off x="8516620" y="1560830"/>
          <a:ext cx="1007745" cy="543560"/>
        </p:xfrm>
        <a:graphic>
          <a:graphicData uri="http://schemas.openxmlformats.org/drawingml/2006/table">
            <a:tbl>
              <a:tblPr/>
              <a:tblGrid>
                <a:gridCol w="100774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求真309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51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>
            <p:custDataLst>
              <p:tags r:id="rId11"/>
            </p:custDataLst>
          </p:nvPr>
        </p:nvGraphicFramePr>
        <p:xfrm>
          <a:off x="3678555" y="5455285"/>
          <a:ext cx="975360" cy="543560"/>
        </p:xfrm>
        <a:graphic>
          <a:graphicData uri="http://schemas.openxmlformats.org/drawingml/2006/table">
            <a:tbl>
              <a:tblPr/>
              <a:tblGrid>
                <a:gridCol w="97536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52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>
            <p:custDataLst>
              <p:tags r:id="rId12"/>
            </p:custDataLst>
          </p:nvPr>
        </p:nvGraphicFramePr>
        <p:xfrm>
          <a:off x="6840855" y="1560830"/>
          <a:ext cx="963295" cy="543560"/>
        </p:xfrm>
        <a:graphic>
          <a:graphicData uri="http://schemas.openxmlformats.org/drawingml/2006/table">
            <a:tbl>
              <a:tblPr/>
              <a:tblGrid>
                <a:gridCol w="96329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53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表格 17"/>
          <p:cNvGraphicFramePr/>
          <p:nvPr>
            <p:custDataLst>
              <p:tags r:id="rId13"/>
            </p:custDataLst>
          </p:nvPr>
        </p:nvGraphicFramePr>
        <p:xfrm>
          <a:off x="2611755" y="5455285"/>
          <a:ext cx="927735" cy="543560"/>
        </p:xfrm>
        <a:graphic>
          <a:graphicData uri="http://schemas.openxmlformats.org/drawingml/2006/table">
            <a:tbl>
              <a:tblPr/>
              <a:tblGrid>
                <a:gridCol w="92773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54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/>
          <p:nvPr>
            <p:custDataLst>
              <p:tags r:id="rId14"/>
            </p:custDataLst>
          </p:nvPr>
        </p:nvGraphicFramePr>
        <p:xfrm>
          <a:off x="5732780" y="1560830"/>
          <a:ext cx="962660" cy="543560"/>
        </p:xfrm>
        <a:graphic>
          <a:graphicData uri="http://schemas.openxmlformats.org/drawingml/2006/table">
            <a:tbl>
              <a:tblPr/>
              <a:tblGrid>
                <a:gridCol w="96266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55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/>
          <p:nvPr>
            <p:custDataLst>
              <p:tags r:id="rId15"/>
            </p:custDataLst>
          </p:nvPr>
        </p:nvGraphicFramePr>
        <p:xfrm>
          <a:off x="1509395" y="5455285"/>
          <a:ext cx="969010" cy="543560"/>
        </p:xfrm>
        <a:graphic>
          <a:graphicData uri="http://schemas.openxmlformats.org/drawingml/2006/table">
            <a:tbl>
              <a:tblPr/>
              <a:tblGrid>
                <a:gridCol w="96901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表格 20"/>
          <p:cNvGraphicFramePr/>
          <p:nvPr>
            <p:custDataLst>
              <p:tags r:id="rId16"/>
            </p:custDataLst>
          </p:nvPr>
        </p:nvGraphicFramePr>
        <p:xfrm>
          <a:off x="4589780" y="1560830"/>
          <a:ext cx="943610" cy="543560"/>
        </p:xfrm>
        <a:graphic>
          <a:graphicData uri="http://schemas.openxmlformats.org/drawingml/2006/table">
            <a:tbl>
              <a:tblPr/>
              <a:tblGrid>
                <a:gridCol w="94361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56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/>
          <p:nvPr>
            <p:custDataLst>
              <p:tags r:id="rId17"/>
            </p:custDataLst>
          </p:nvPr>
        </p:nvGraphicFramePr>
        <p:xfrm>
          <a:off x="3538855" y="1560830"/>
          <a:ext cx="937895" cy="543560"/>
        </p:xfrm>
        <a:graphic>
          <a:graphicData uri="http://schemas.openxmlformats.org/drawingml/2006/table">
            <a:tbl>
              <a:tblPr/>
              <a:tblGrid>
                <a:gridCol w="93789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求真319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57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表格 22"/>
          <p:cNvGraphicFramePr/>
          <p:nvPr>
            <p:custDataLst>
              <p:tags r:id="rId18"/>
            </p:custDataLst>
          </p:nvPr>
        </p:nvGraphicFramePr>
        <p:xfrm>
          <a:off x="2094230" y="1560830"/>
          <a:ext cx="953770" cy="543560"/>
        </p:xfrm>
        <a:graphic>
          <a:graphicData uri="http://schemas.openxmlformats.org/drawingml/2006/table">
            <a:tbl>
              <a:tblPr/>
              <a:tblGrid>
                <a:gridCol w="953770"/>
              </a:tblGrid>
              <a:tr h="2578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求真321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58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表格 23"/>
          <p:cNvGraphicFramePr/>
          <p:nvPr>
            <p:custDataLst>
              <p:tags r:id="rId19"/>
            </p:custDataLst>
          </p:nvPr>
        </p:nvGraphicFramePr>
        <p:xfrm>
          <a:off x="3274060" y="3482975"/>
          <a:ext cx="895350" cy="543560"/>
        </p:xfrm>
        <a:graphic>
          <a:graphicData uri="http://schemas.openxmlformats.org/drawingml/2006/table">
            <a:tbl>
              <a:tblPr/>
              <a:tblGrid>
                <a:gridCol w="89535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求真323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59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/>
          <p:nvPr>
            <p:custDataLst>
              <p:tags r:id="rId20"/>
            </p:custDataLst>
          </p:nvPr>
        </p:nvGraphicFramePr>
        <p:xfrm>
          <a:off x="2359660" y="3482975"/>
          <a:ext cx="864235" cy="543560"/>
        </p:xfrm>
        <a:graphic>
          <a:graphicData uri="http://schemas.openxmlformats.org/drawingml/2006/table">
            <a:tbl>
              <a:tblPr/>
              <a:tblGrid>
                <a:gridCol w="86423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求真325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60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表格 25"/>
          <p:cNvGraphicFramePr/>
          <p:nvPr>
            <p:custDataLst>
              <p:tags r:id="rId21"/>
            </p:custDataLst>
          </p:nvPr>
        </p:nvGraphicFramePr>
        <p:xfrm>
          <a:off x="1384935" y="3469005"/>
          <a:ext cx="900430" cy="558800"/>
        </p:xfrm>
        <a:graphic>
          <a:graphicData uri="http://schemas.openxmlformats.org/drawingml/2006/table">
            <a:tbl>
              <a:tblPr/>
              <a:tblGrid>
                <a:gridCol w="900430"/>
              </a:tblGrid>
              <a:tr h="27940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求真327</a:t>
                      </a:r>
                      <a:endParaRPr lang="zh-CN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61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表格 26"/>
          <p:cNvGraphicFramePr/>
          <p:nvPr/>
        </p:nvGraphicFramePr>
        <p:xfrm>
          <a:off x="639128" y="4124960"/>
          <a:ext cx="948690" cy="1087120"/>
        </p:xfrm>
        <a:graphic>
          <a:graphicData uri="http://schemas.openxmlformats.org/drawingml/2006/table">
            <a:tbl>
              <a:tblPr/>
              <a:tblGrid>
                <a:gridCol w="948690"/>
              </a:tblGrid>
              <a:tr h="1409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求真329左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62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求真329右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63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矩形 86"/>
          <p:cNvSpPr/>
          <p:nvPr/>
        </p:nvSpPr>
        <p:spPr>
          <a:xfrm>
            <a:off x="365760" y="802640"/>
            <a:ext cx="11430000" cy="5669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1585" y="24199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求真楼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四楼平面图</a:t>
            </a:r>
            <a:endParaRPr lang="zh-CN" altLang="en-US" b="1" dirty="0"/>
          </a:p>
        </p:txBody>
      </p:sp>
      <p:sp>
        <p:nvSpPr>
          <p:cNvPr id="55" name="矩形 54"/>
          <p:cNvSpPr/>
          <p:nvPr/>
        </p:nvSpPr>
        <p:spPr>
          <a:xfrm>
            <a:off x="4648200" y="1437005"/>
            <a:ext cx="869315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405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64" name="直接连接符 63"/>
          <p:cNvCxnSpPr/>
          <p:nvPr/>
        </p:nvCxnSpPr>
        <p:spPr>
          <a:xfrm>
            <a:off x="1513840" y="226568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/>
          <p:cNvCxnSpPr/>
          <p:nvPr/>
        </p:nvCxnSpPr>
        <p:spPr>
          <a:xfrm flipV="1">
            <a:off x="1564640" y="2834640"/>
            <a:ext cx="2336800" cy="2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本框 65"/>
          <p:cNvSpPr txBox="1"/>
          <p:nvPr/>
        </p:nvSpPr>
        <p:spPr>
          <a:xfrm>
            <a:off x="3891280" y="24180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67" name="文本框 66"/>
          <p:cNvSpPr txBox="1"/>
          <p:nvPr/>
        </p:nvSpPr>
        <p:spPr>
          <a:xfrm>
            <a:off x="8331200" y="24180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cxnSp>
        <p:nvCxnSpPr>
          <p:cNvPr id="61" name="直接连接符 60"/>
          <p:cNvCxnSpPr/>
          <p:nvPr/>
        </p:nvCxnSpPr>
        <p:spPr>
          <a:xfrm>
            <a:off x="8402320" y="2834640"/>
            <a:ext cx="2245360" cy="2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>
            <a:off x="4328160" y="2837292"/>
            <a:ext cx="3728720" cy="27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904240" y="3505200"/>
            <a:ext cx="10495280" cy="27228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338320" y="4419600"/>
            <a:ext cx="410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平                    台</a:t>
            </a:r>
            <a:endParaRPr lang="zh-CN" altLang="en-US" sz="3600" dirty="0"/>
          </a:p>
        </p:txBody>
      </p:sp>
      <p:grpSp>
        <p:nvGrpSpPr>
          <p:cNvPr id="4" name="组合 3"/>
          <p:cNvGrpSpPr/>
          <p:nvPr/>
        </p:nvGrpSpPr>
        <p:grpSpPr>
          <a:xfrm>
            <a:off x="3475383" y="2829118"/>
            <a:ext cx="996563" cy="646044"/>
            <a:chOff x="3475383" y="2829118"/>
            <a:chExt cx="996563" cy="646044"/>
          </a:xfrm>
        </p:grpSpPr>
        <p:sp>
          <p:nvSpPr>
            <p:cNvPr id="68" name="矩形 67"/>
            <p:cNvSpPr/>
            <p:nvPr/>
          </p:nvSpPr>
          <p:spPr>
            <a:xfrm>
              <a:off x="405450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  <p:sp>
          <p:nvSpPr>
            <p:cNvPr id="71" name="矩形 70"/>
            <p:cNvSpPr/>
            <p:nvPr/>
          </p:nvSpPr>
          <p:spPr>
            <a:xfrm>
              <a:off x="3475383" y="2829118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</p:grpSp>
      <p:sp>
        <p:nvSpPr>
          <p:cNvPr id="72" name="矩形 71"/>
          <p:cNvSpPr/>
          <p:nvPr/>
        </p:nvSpPr>
        <p:spPr>
          <a:xfrm>
            <a:off x="8400774" y="284722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sp>
        <p:nvSpPr>
          <p:cNvPr id="85" name="矩形 84"/>
          <p:cNvSpPr/>
          <p:nvPr/>
        </p:nvSpPr>
        <p:spPr>
          <a:xfrm>
            <a:off x="7852134" y="2857389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电梯</a:t>
            </a:r>
            <a:endParaRPr lang="zh-CN" altLang="en-US" sz="1400" dirty="0"/>
          </a:p>
        </p:txBody>
      </p:sp>
      <p:grpSp>
        <p:nvGrpSpPr>
          <p:cNvPr id="6" name="组合 5"/>
          <p:cNvGrpSpPr/>
          <p:nvPr/>
        </p:nvGrpSpPr>
        <p:grpSpPr>
          <a:xfrm>
            <a:off x="639445" y="1138555"/>
            <a:ext cx="624840" cy="840105"/>
            <a:chOff x="1007" y="1793"/>
            <a:chExt cx="984" cy="1323"/>
          </a:xfrm>
        </p:grpSpPr>
        <p:sp>
          <p:nvSpPr>
            <p:cNvPr id="7" name="上箭头 6"/>
            <p:cNvSpPr/>
            <p:nvPr>
              <p:custDataLst>
                <p:tags r:id="rId1"/>
              </p:custDataLst>
            </p:nvPr>
          </p:nvSpPr>
          <p:spPr>
            <a:xfrm>
              <a:off x="1251" y="2378"/>
              <a:ext cx="119" cy="73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>
              <p:custDataLst>
                <p:tags r:id="rId2"/>
              </p:custDataLst>
            </p:nvPr>
          </p:nvSpPr>
          <p:spPr>
            <a:xfrm>
              <a:off x="1007" y="1793"/>
              <a:ext cx="985" cy="58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北</a:t>
              </a:r>
              <a:endParaRPr lang="zh-CN" altLang="en-US"/>
            </a:p>
          </p:txBody>
        </p:sp>
      </p:grpSp>
      <p:graphicFrame>
        <p:nvGraphicFramePr>
          <p:cNvPr id="9" name="表格 8"/>
          <p:cNvGraphicFramePr/>
          <p:nvPr>
            <p:custDataLst>
              <p:tags r:id="rId3"/>
            </p:custDataLst>
          </p:nvPr>
        </p:nvGraphicFramePr>
        <p:xfrm>
          <a:off x="8525510" y="1556385"/>
          <a:ext cx="1006475" cy="543560"/>
        </p:xfrm>
        <a:graphic>
          <a:graphicData uri="http://schemas.openxmlformats.org/drawingml/2006/table">
            <a:tbl>
              <a:tblPr/>
              <a:tblGrid>
                <a:gridCol w="100647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求真401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64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/>
          <p:nvPr>
            <p:custDataLst>
              <p:tags r:id="rId4"/>
            </p:custDataLst>
          </p:nvPr>
        </p:nvGraphicFramePr>
        <p:xfrm>
          <a:off x="6925310" y="1556385"/>
          <a:ext cx="1003935" cy="543560"/>
        </p:xfrm>
        <a:graphic>
          <a:graphicData uri="http://schemas.openxmlformats.org/drawingml/2006/table">
            <a:tbl>
              <a:tblPr/>
              <a:tblGrid>
                <a:gridCol w="100393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求真403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65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>
            <p:custDataLst>
              <p:tags r:id="rId5"/>
            </p:custDataLst>
          </p:nvPr>
        </p:nvGraphicFramePr>
        <p:xfrm>
          <a:off x="5734685" y="1556385"/>
          <a:ext cx="960755" cy="543560"/>
        </p:xfrm>
        <a:graphic>
          <a:graphicData uri="http://schemas.openxmlformats.org/drawingml/2006/table">
            <a:tbl>
              <a:tblPr/>
              <a:tblGrid>
                <a:gridCol w="96075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求真404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66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>
            <p:custDataLst>
              <p:tags r:id="rId6"/>
            </p:custDataLst>
          </p:nvPr>
        </p:nvGraphicFramePr>
        <p:xfrm>
          <a:off x="3475355" y="1556385"/>
          <a:ext cx="1001395" cy="543560"/>
        </p:xfrm>
        <a:graphic>
          <a:graphicData uri="http://schemas.openxmlformats.org/drawingml/2006/table">
            <a:tbl>
              <a:tblPr/>
              <a:tblGrid>
                <a:gridCol w="100139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求真406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67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>
            <p:custDataLst>
              <p:tags r:id="rId7"/>
            </p:custDataLst>
          </p:nvPr>
        </p:nvGraphicFramePr>
        <p:xfrm>
          <a:off x="2128520" y="1556385"/>
          <a:ext cx="984885" cy="543560"/>
        </p:xfrm>
        <a:graphic>
          <a:graphicData uri="http://schemas.openxmlformats.org/drawingml/2006/table">
            <a:tbl>
              <a:tblPr/>
              <a:tblGrid>
                <a:gridCol w="98488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求真407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68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矩形 86"/>
          <p:cNvSpPr/>
          <p:nvPr/>
        </p:nvSpPr>
        <p:spPr>
          <a:xfrm>
            <a:off x="365760" y="802640"/>
            <a:ext cx="11430000" cy="5669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1585" y="24199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求真楼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五楼平面图</a:t>
            </a:r>
            <a:endParaRPr lang="zh-CN" altLang="en-US" b="1" dirty="0"/>
          </a:p>
        </p:txBody>
      </p:sp>
      <p:sp>
        <p:nvSpPr>
          <p:cNvPr id="40" name="矩形 39"/>
          <p:cNvSpPr/>
          <p:nvPr/>
        </p:nvSpPr>
        <p:spPr>
          <a:xfrm>
            <a:off x="8321675" y="4550410"/>
            <a:ext cx="1029335" cy="8039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504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65" name="直接连接符 64"/>
          <p:cNvCxnSpPr/>
          <p:nvPr/>
        </p:nvCxnSpPr>
        <p:spPr>
          <a:xfrm>
            <a:off x="1635760" y="4046332"/>
            <a:ext cx="25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本框 65"/>
          <p:cNvSpPr txBox="1"/>
          <p:nvPr/>
        </p:nvSpPr>
        <p:spPr>
          <a:xfrm>
            <a:off x="3464560" y="28854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67" name="文本框 66"/>
          <p:cNvSpPr txBox="1"/>
          <p:nvPr/>
        </p:nvSpPr>
        <p:spPr>
          <a:xfrm>
            <a:off x="8087360" y="28752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9" name="矩形 78"/>
          <p:cNvSpPr/>
          <p:nvPr/>
        </p:nvSpPr>
        <p:spPr>
          <a:xfrm>
            <a:off x="3526183" y="332695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电梯</a:t>
            </a:r>
            <a:endParaRPr lang="zh-CN" altLang="en-US" sz="1400" dirty="0"/>
          </a:p>
        </p:txBody>
      </p:sp>
      <p:cxnSp>
        <p:nvCxnSpPr>
          <p:cNvPr id="77" name="直接连接符 76"/>
          <p:cNvCxnSpPr/>
          <p:nvPr/>
        </p:nvCxnSpPr>
        <p:spPr>
          <a:xfrm>
            <a:off x="1656080" y="3264012"/>
            <a:ext cx="2509520" cy="18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矩形 91"/>
          <p:cNvSpPr/>
          <p:nvPr/>
        </p:nvSpPr>
        <p:spPr>
          <a:xfrm>
            <a:off x="2974340" y="4587240"/>
            <a:ext cx="879475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514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68" name="直接连接符 67"/>
          <p:cNvCxnSpPr/>
          <p:nvPr/>
        </p:nvCxnSpPr>
        <p:spPr>
          <a:xfrm>
            <a:off x="7853680" y="4013200"/>
            <a:ext cx="2895600" cy="12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>
            <a:off x="7843520" y="3230880"/>
            <a:ext cx="2895600" cy="31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4805680" y="3241040"/>
            <a:ext cx="2550160" cy="802640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4175760" y="3261360"/>
            <a:ext cx="10160" cy="782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/>
          <p:cNvCxnSpPr/>
          <p:nvPr/>
        </p:nvCxnSpPr>
        <p:spPr>
          <a:xfrm flipH="1">
            <a:off x="7843520" y="3230880"/>
            <a:ext cx="10160" cy="782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/>
          <p:cNvSpPr txBox="1"/>
          <p:nvPr/>
        </p:nvSpPr>
        <p:spPr>
          <a:xfrm>
            <a:off x="3505200" y="407416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88" name="文本框 87"/>
          <p:cNvSpPr txBox="1"/>
          <p:nvPr/>
        </p:nvSpPr>
        <p:spPr>
          <a:xfrm>
            <a:off x="8026400" y="40538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grpSp>
        <p:nvGrpSpPr>
          <p:cNvPr id="25" name="组合 24"/>
          <p:cNvGrpSpPr/>
          <p:nvPr/>
        </p:nvGrpSpPr>
        <p:grpSpPr>
          <a:xfrm>
            <a:off x="7953734" y="3304429"/>
            <a:ext cx="966083" cy="656204"/>
            <a:chOff x="7953734" y="3304429"/>
            <a:chExt cx="966083" cy="656204"/>
          </a:xfrm>
        </p:grpSpPr>
        <p:sp>
          <p:nvSpPr>
            <p:cNvPr id="82" name="矩形 81"/>
            <p:cNvSpPr/>
            <p:nvPr/>
          </p:nvSpPr>
          <p:spPr>
            <a:xfrm>
              <a:off x="8502374" y="330442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  <p:sp>
          <p:nvSpPr>
            <p:cNvPr id="94" name="矩形 93"/>
            <p:cNvSpPr/>
            <p:nvPr/>
          </p:nvSpPr>
          <p:spPr>
            <a:xfrm>
              <a:off x="7953734" y="331458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</p:grpSp>
      <p:sp>
        <p:nvSpPr>
          <p:cNvPr id="95" name="矩形 94"/>
          <p:cNvSpPr/>
          <p:nvPr/>
        </p:nvSpPr>
        <p:spPr>
          <a:xfrm>
            <a:off x="2936903" y="334727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grpSp>
        <p:nvGrpSpPr>
          <p:cNvPr id="2" name="组合 1"/>
          <p:cNvGrpSpPr/>
          <p:nvPr/>
        </p:nvGrpSpPr>
        <p:grpSpPr>
          <a:xfrm>
            <a:off x="639445" y="1138555"/>
            <a:ext cx="624840" cy="840105"/>
            <a:chOff x="1007" y="1793"/>
            <a:chExt cx="984" cy="1323"/>
          </a:xfrm>
        </p:grpSpPr>
        <p:sp>
          <p:nvSpPr>
            <p:cNvPr id="3" name="上箭头 2"/>
            <p:cNvSpPr/>
            <p:nvPr>
              <p:custDataLst>
                <p:tags r:id="rId1"/>
              </p:custDataLst>
            </p:nvPr>
          </p:nvSpPr>
          <p:spPr>
            <a:xfrm>
              <a:off x="1251" y="2378"/>
              <a:ext cx="119" cy="73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>
              <p:custDataLst>
                <p:tags r:id="rId2"/>
              </p:custDataLst>
            </p:nvPr>
          </p:nvSpPr>
          <p:spPr>
            <a:xfrm>
              <a:off x="1007" y="1793"/>
              <a:ext cx="985" cy="58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北</a:t>
              </a:r>
              <a:endParaRPr lang="zh-CN" altLang="en-US"/>
            </a:p>
          </p:txBody>
        </p:sp>
      </p:grpSp>
      <p:graphicFrame>
        <p:nvGraphicFramePr>
          <p:cNvPr id="7" name="表格 6"/>
          <p:cNvGraphicFramePr/>
          <p:nvPr>
            <p:custDataLst>
              <p:tags r:id="rId3"/>
            </p:custDataLst>
          </p:nvPr>
        </p:nvGraphicFramePr>
        <p:xfrm>
          <a:off x="9351010" y="2081530"/>
          <a:ext cx="977265" cy="543560"/>
        </p:xfrm>
        <a:graphic>
          <a:graphicData uri="http://schemas.openxmlformats.org/drawingml/2006/table">
            <a:tbl>
              <a:tblPr/>
              <a:tblGrid>
                <a:gridCol w="97726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69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4"/>
            </p:custDataLst>
          </p:nvPr>
        </p:nvGraphicFramePr>
        <p:xfrm>
          <a:off x="9480550" y="4685030"/>
          <a:ext cx="898525" cy="543560"/>
        </p:xfrm>
        <a:graphic>
          <a:graphicData uri="http://schemas.openxmlformats.org/drawingml/2006/table">
            <a:tbl>
              <a:tblPr/>
              <a:tblGrid>
                <a:gridCol w="89852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70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/>
          <p:nvPr>
            <p:custDataLst>
              <p:tags r:id="rId5"/>
            </p:custDataLst>
          </p:nvPr>
        </p:nvGraphicFramePr>
        <p:xfrm>
          <a:off x="7348855" y="2091055"/>
          <a:ext cx="972820" cy="543560"/>
        </p:xfrm>
        <a:graphic>
          <a:graphicData uri="http://schemas.openxmlformats.org/drawingml/2006/table">
            <a:tbl>
              <a:tblPr/>
              <a:tblGrid>
                <a:gridCol w="97282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71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/>
          <p:nvPr>
            <p:custDataLst>
              <p:tags r:id="rId6"/>
            </p:custDataLst>
          </p:nvPr>
        </p:nvGraphicFramePr>
        <p:xfrm>
          <a:off x="6160770" y="2081530"/>
          <a:ext cx="953770" cy="543560"/>
        </p:xfrm>
        <a:graphic>
          <a:graphicData uri="http://schemas.openxmlformats.org/drawingml/2006/table">
            <a:tbl>
              <a:tblPr/>
              <a:tblGrid>
                <a:gridCol w="95377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72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>
            <p:custDataLst>
              <p:tags r:id="rId7"/>
            </p:custDataLst>
          </p:nvPr>
        </p:nvGraphicFramePr>
        <p:xfrm>
          <a:off x="7260590" y="4745355"/>
          <a:ext cx="943610" cy="543560"/>
        </p:xfrm>
        <a:graphic>
          <a:graphicData uri="http://schemas.openxmlformats.org/drawingml/2006/table">
            <a:tbl>
              <a:tblPr/>
              <a:tblGrid>
                <a:gridCol w="94361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73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>
            <p:custDataLst>
              <p:tags r:id="rId8"/>
            </p:custDataLst>
          </p:nvPr>
        </p:nvGraphicFramePr>
        <p:xfrm>
          <a:off x="5078730" y="2091055"/>
          <a:ext cx="953770" cy="543560"/>
        </p:xfrm>
        <a:graphic>
          <a:graphicData uri="http://schemas.openxmlformats.org/drawingml/2006/table">
            <a:tbl>
              <a:tblPr/>
              <a:tblGrid>
                <a:gridCol w="95377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74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>
            <p:custDataLst>
              <p:tags r:id="rId9"/>
            </p:custDataLst>
          </p:nvPr>
        </p:nvGraphicFramePr>
        <p:xfrm>
          <a:off x="6163945" y="4745355"/>
          <a:ext cx="951230" cy="543560"/>
        </p:xfrm>
        <a:graphic>
          <a:graphicData uri="http://schemas.openxmlformats.org/drawingml/2006/table">
            <a:tbl>
              <a:tblPr/>
              <a:tblGrid>
                <a:gridCol w="95123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求真508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75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>
            <p:custDataLst>
              <p:tags r:id="rId10"/>
            </p:custDataLst>
          </p:nvPr>
        </p:nvGraphicFramePr>
        <p:xfrm>
          <a:off x="3853815" y="2091055"/>
          <a:ext cx="1012190" cy="543560"/>
        </p:xfrm>
        <a:graphic>
          <a:graphicData uri="http://schemas.openxmlformats.org/drawingml/2006/table">
            <a:tbl>
              <a:tblPr/>
              <a:tblGrid>
                <a:gridCol w="1012190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求真509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76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>
            <p:custDataLst>
              <p:tags r:id="rId11"/>
            </p:custDataLst>
          </p:nvPr>
        </p:nvGraphicFramePr>
        <p:xfrm>
          <a:off x="5084445" y="4745355"/>
          <a:ext cx="948055" cy="543560"/>
        </p:xfrm>
        <a:graphic>
          <a:graphicData uri="http://schemas.openxmlformats.org/drawingml/2006/table">
            <a:tbl>
              <a:tblPr/>
              <a:tblGrid>
                <a:gridCol w="948055"/>
              </a:tblGrid>
              <a:tr h="2717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求真510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77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>
            <p:custDataLst>
              <p:tags r:id="rId12"/>
            </p:custDataLst>
          </p:nvPr>
        </p:nvGraphicFramePr>
        <p:xfrm>
          <a:off x="1838960" y="2091055"/>
          <a:ext cx="1006475" cy="543560"/>
        </p:xfrm>
        <a:graphic>
          <a:graphicData uri="http://schemas.openxmlformats.org/drawingml/2006/table">
            <a:tbl>
              <a:tblPr/>
              <a:tblGrid>
                <a:gridCol w="100647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求真511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78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/>
          <p:nvPr>
            <p:custDataLst>
              <p:tags r:id="rId13"/>
            </p:custDataLst>
          </p:nvPr>
        </p:nvGraphicFramePr>
        <p:xfrm>
          <a:off x="3943350" y="4745355"/>
          <a:ext cx="922655" cy="543560"/>
        </p:xfrm>
        <a:graphic>
          <a:graphicData uri="http://schemas.openxmlformats.org/drawingml/2006/table">
            <a:tbl>
              <a:tblPr/>
              <a:tblGrid>
                <a:gridCol w="92265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求真512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79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/>
          <p:nvPr>
            <p:custDataLst>
              <p:tags r:id="rId14"/>
            </p:custDataLst>
          </p:nvPr>
        </p:nvGraphicFramePr>
        <p:xfrm>
          <a:off x="1664335" y="4685030"/>
          <a:ext cx="956945" cy="543560"/>
        </p:xfrm>
        <a:graphic>
          <a:graphicData uri="http://schemas.openxmlformats.org/drawingml/2006/table">
            <a:tbl>
              <a:tblPr/>
              <a:tblGrid>
                <a:gridCol w="95694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求真516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80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矩形 86"/>
          <p:cNvSpPr/>
          <p:nvPr/>
        </p:nvSpPr>
        <p:spPr>
          <a:xfrm>
            <a:off x="365760" y="802640"/>
            <a:ext cx="11430000" cy="5669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1585" y="24199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求真楼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六楼平面图</a:t>
            </a:r>
            <a:endParaRPr lang="zh-CN" altLang="en-US" b="1" dirty="0"/>
          </a:p>
        </p:txBody>
      </p:sp>
      <p:sp>
        <p:nvSpPr>
          <p:cNvPr id="40" name="矩形 39"/>
          <p:cNvSpPr/>
          <p:nvPr/>
        </p:nvSpPr>
        <p:spPr>
          <a:xfrm>
            <a:off x="8321675" y="4550410"/>
            <a:ext cx="1029335" cy="8039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604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65" name="直接连接符 64"/>
          <p:cNvCxnSpPr/>
          <p:nvPr/>
        </p:nvCxnSpPr>
        <p:spPr>
          <a:xfrm>
            <a:off x="1635760" y="4046332"/>
            <a:ext cx="25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本框 65"/>
          <p:cNvSpPr txBox="1"/>
          <p:nvPr/>
        </p:nvSpPr>
        <p:spPr>
          <a:xfrm>
            <a:off x="3464560" y="28854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67" name="文本框 66"/>
          <p:cNvSpPr txBox="1"/>
          <p:nvPr/>
        </p:nvSpPr>
        <p:spPr>
          <a:xfrm>
            <a:off x="8087360" y="287528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79" name="矩形 78"/>
          <p:cNvSpPr/>
          <p:nvPr/>
        </p:nvSpPr>
        <p:spPr>
          <a:xfrm>
            <a:off x="3526183" y="332695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电梯</a:t>
            </a:r>
            <a:endParaRPr lang="zh-CN" altLang="en-US" sz="1400" dirty="0"/>
          </a:p>
        </p:txBody>
      </p:sp>
      <p:cxnSp>
        <p:nvCxnSpPr>
          <p:cNvPr id="77" name="直接连接符 76"/>
          <p:cNvCxnSpPr/>
          <p:nvPr/>
        </p:nvCxnSpPr>
        <p:spPr>
          <a:xfrm>
            <a:off x="1656080" y="3264012"/>
            <a:ext cx="2509520" cy="18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矩形 91"/>
          <p:cNvSpPr/>
          <p:nvPr/>
        </p:nvSpPr>
        <p:spPr>
          <a:xfrm>
            <a:off x="2974340" y="4587240"/>
            <a:ext cx="879475" cy="781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614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68" name="直接连接符 67"/>
          <p:cNvCxnSpPr/>
          <p:nvPr/>
        </p:nvCxnSpPr>
        <p:spPr>
          <a:xfrm>
            <a:off x="7853680" y="4013200"/>
            <a:ext cx="2895600" cy="12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>
            <a:off x="7843520" y="3230880"/>
            <a:ext cx="2895600" cy="31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4805680" y="3241040"/>
            <a:ext cx="2550160" cy="802640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4175760" y="3261360"/>
            <a:ext cx="10160" cy="782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/>
          <p:cNvCxnSpPr/>
          <p:nvPr/>
        </p:nvCxnSpPr>
        <p:spPr>
          <a:xfrm flipH="1">
            <a:off x="7843520" y="3230880"/>
            <a:ext cx="10160" cy="782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/>
          <p:cNvSpPr txBox="1"/>
          <p:nvPr/>
        </p:nvSpPr>
        <p:spPr>
          <a:xfrm>
            <a:off x="3505200" y="407416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sp>
        <p:nvSpPr>
          <p:cNvPr id="88" name="文本框 87"/>
          <p:cNvSpPr txBox="1"/>
          <p:nvPr/>
        </p:nvSpPr>
        <p:spPr>
          <a:xfrm>
            <a:off x="8026400" y="4053840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过道</a:t>
            </a:r>
            <a:endParaRPr lang="zh-CN" altLang="en-US" dirty="0"/>
          </a:p>
        </p:txBody>
      </p:sp>
      <p:grpSp>
        <p:nvGrpSpPr>
          <p:cNvPr id="25" name="组合 24"/>
          <p:cNvGrpSpPr/>
          <p:nvPr/>
        </p:nvGrpSpPr>
        <p:grpSpPr>
          <a:xfrm>
            <a:off x="7953734" y="3304429"/>
            <a:ext cx="966083" cy="656204"/>
            <a:chOff x="7953734" y="3304429"/>
            <a:chExt cx="966083" cy="656204"/>
          </a:xfrm>
        </p:grpSpPr>
        <p:sp>
          <p:nvSpPr>
            <p:cNvPr id="82" name="矩形 81"/>
            <p:cNvSpPr/>
            <p:nvPr/>
          </p:nvSpPr>
          <p:spPr>
            <a:xfrm>
              <a:off x="8502374" y="330442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楼梯</a:t>
              </a:r>
              <a:endParaRPr lang="zh-CN" altLang="en-US" sz="1400" dirty="0"/>
            </a:p>
          </p:txBody>
        </p:sp>
        <p:sp>
          <p:nvSpPr>
            <p:cNvPr id="94" name="矩形 93"/>
            <p:cNvSpPr/>
            <p:nvPr/>
          </p:nvSpPr>
          <p:spPr>
            <a:xfrm>
              <a:off x="7953734" y="3314589"/>
              <a:ext cx="417443" cy="6460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/>
                <a:t>电梯</a:t>
              </a:r>
              <a:endParaRPr lang="zh-CN" altLang="en-US" sz="1400" dirty="0"/>
            </a:p>
          </p:txBody>
        </p:sp>
      </p:grpSp>
      <p:sp>
        <p:nvSpPr>
          <p:cNvPr id="95" name="矩形 94"/>
          <p:cNvSpPr/>
          <p:nvPr/>
        </p:nvSpPr>
        <p:spPr>
          <a:xfrm>
            <a:off x="2936903" y="3347278"/>
            <a:ext cx="417443" cy="64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楼梯</a:t>
            </a:r>
            <a:endParaRPr lang="zh-CN" altLang="en-US" sz="1400" dirty="0"/>
          </a:p>
        </p:txBody>
      </p:sp>
      <p:grpSp>
        <p:nvGrpSpPr>
          <p:cNvPr id="2" name="组合 1"/>
          <p:cNvGrpSpPr/>
          <p:nvPr/>
        </p:nvGrpSpPr>
        <p:grpSpPr>
          <a:xfrm>
            <a:off x="639445" y="1138555"/>
            <a:ext cx="624840" cy="840105"/>
            <a:chOff x="1007" y="1793"/>
            <a:chExt cx="984" cy="1323"/>
          </a:xfrm>
        </p:grpSpPr>
        <p:sp>
          <p:nvSpPr>
            <p:cNvPr id="3" name="上箭头 2"/>
            <p:cNvSpPr/>
            <p:nvPr>
              <p:custDataLst>
                <p:tags r:id="rId1"/>
              </p:custDataLst>
            </p:nvPr>
          </p:nvSpPr>
          <p:spPr>
            <a:xfrm>
              <a:off x="1251" y="2378"/>
              <a:ext cx="119" cy="738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>
              <p:custDataLst>
                <p:tags r:id="rId2"/>
              </p:custDataLst>
            </p:nvPr>
          </p:nvSpPr>
          <p:spPr>
            <a:xfrm>
              <a:off x="1007" y="1793"/>
              <a:ext cx="985" cy="58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北</a:t>
              </a:r>
              <a:endParaRPr lang="zh-CN" altLang="en-US"/>
            </a:p>
          </p:txBody>
        </p:sp>
      </p:grpSp>
      <p:graphicFrame>
        <p:nvGraphicFramePr>
          <p:cNvPr id="7" name="表格 6"/>
          <p:cNvGraphicFramePr/>
          <p:nvPr/>
        </p:nvGraphicFramePr>
        <p:xfrm>
          <a:off x="9489758" y="2118360"/>
          <a:ext cx="953770" cy="543560"/>
        </p:xfrm>
        <a:graphic>
          <a:graphicData uri="http://schemas.openxmlformats.org/drawingml/2006/table">
            <a:tbl>
              <a:tblPr/>
              <a:tblGrid>
                <a:gridCol w="953770"/>
              </a:tblGrid>
              <a:tr h="2444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</a:t>
                      </a:r>
                      <a:r>
                        <a:rPr lang="en-US" alt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81</a:t>
                      </a:r>
                      <a:r>
                        <a:rPr lang="zh-CN" altLang="en-US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/>
        </p:nvGraphicFramePr>
        <p:xfrm>
          <a:off x="9480233" y="4627880"/>
          <a:ext cx="963930" cy="543560"/>
        </p:xfrm>
        <a:graphic>
          <a:graphicData uri="http://schemas.openxmlformats.org/drawingml/2006/table">
            <a:tbl>
              <a:tblPr/>
              <a:tblGrid>
                <a:gridCol w="96393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82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/>
          <p:nvPr/>
        </p:nvGraphicFramePr>
        <p:xfrm>
          <a:off x="7349173" y="2110105"/>
          <a:ext cx="942975" cy="543560"/>
        </p:xfrm>
        <a:graphic>
          <a:graphicData uri="http://schemas.openxmlformats.org/drawingml/2006/table">
            <a:tbl>
              <a:tblPr/>
              <a:tblGrid>
                <a:gridCol w="94297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求真603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83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/>
          <p:nvPr/>
        </p:nvGraphicFramePr>
        <p:xfrm>
          <a:off x="6266498" y="2118360"/>
          <a:ext cx="984885" cy="543560"/>
        </p:xfrm>
        <a:graphic>
          <a:graphicData uri="http://schemas.openxmlformats.org/drawingml/2006/table">
            <a:tbl>
              <a:tblPr/>
              <a:tblGrid>
                <a:gridCol w="98488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求真605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84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表格 10"/>
          <p:cNvGraphicFramePr/>
          <p:nvPr/>
        </p:nvGraphicFramePr>
        <p:xfrm>
          <a:off x="7300913" y="4627880"/>
          <a:ext cx="953770" cy="543560"/>
        </p:xfrm>
        <a:graphic>
          <a:graphicData uri="http://schemas.openxmlformats.org/drawingml/2006/table">
            <a:tbl>
              <a:tblPr/>
              <a:tblGrid>
                <a:gridCol w="95377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85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/>
        </p:nvGraphicFramePr>
        <p:xfrm>
          <a:off x="5176838" y="2118360"/>
          <a:ext cx="1017270" cy="543560"/>
        </p:xfrm>
        <a:graphic>
          <a:graphicData uri="http://schemas.openxmlformats.org/drawingml/2006/table">
            <a:tbl>
              <a:tblPr/>
              <a:tblGrid>
                <a:gridCol w="1017270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求真607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86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/>
        </p:nvGraphicFramePr>
        <p:xfrm>
          <a:off x="6281103" y="4627880"/>
          <a:ext cx="966470" cy="543560"/>
        </p:xfrm>
        <a:graphic>
          <a:graphicData uri="http://schemas.openxmlformats.org/drawingml/2006/table">
            <a:tbl>
              <a:tblPr/>
              <a:tblGrid>
                <a:gridCol w="96647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求真608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87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/>
        </p:nvGraphicFramePr>
        <p:xfrm>
          <a:off x="4017963" y="2110105"/>
          <a:ext cx="942975" cy="543560"/>
        </p:xfrm>
        <a:graphic>
          <a:graphicData uri="http://schemas.openxmlformats.org/drawingml/2006/table">
            <a:tbl>
              <a:tblPr/>
              <a:tblGrid>
                <a:gridCol w="942975"/>
              </a:tblGrid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求真609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88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/>
        </p:nvGraphicFramePr>
        <p:xfrm>
          <a:off x="5176838" y="4627880"/>
          <a:ext cx="1006475" cy="543560"/>
        </p:xfrm>
        <a:graphic>
          <a:graphicData uri="http://schemas.openxmlformats.org/drawingml/2006/table">
            <a:tbl>
              <a:tblPr/>
              <a:tblGrid>
                <a:gridCol w="100647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求真610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89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/>
          <p:nvPr>
            <p:custDataLst>
              <p:tags r:id="rId3"/>
            </p:custDataLst>
          </p:nvPr>
        </p:nvGraphicFramePr>
        <p:xfrm>
          <a:off x="1753235" y="2110105"/>
          <a:ext cx="960120" cy="543560"/>
        </p:xfrm>
        <a:graphic>
          <a:graphicData uri="http://schemas.openxmlformats.org/drawingml/2006/table">
            <a:tbl>
              <a:tblPr/>
              <a:tblGrid>
                <a:gridCol w="96012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求真611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90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/>
          <p:nvPr/>
        </p:nvGraphicFramePr>
        <p:xfrm>
          <a:off x="4017963" y="4627880"/>
          <a:ext cx="963930" cy="543560"/>
        </p:xfrm>
        <a:graphic>
          <a:graphicData uri="http://schemas.openxmlformats.org/drawingml/2006/table">
            <a:tbl>
              <a:tblPr/>
              <a:tblGrid>
                <a:gridCol w="963930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求真612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9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1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/>
          <p:nvPr/>
        </p:nvGraphicFramePr>
        <p:xfrm>
          <a:off x="1752918" y="4627880"/>
          <a:ext cx="974725" cy="543560"/>
        </p:xfrm>
        <a:graphic>
          <a:graphicData uri="http://schemas.openxmlformats.org/drawingml/2006/table">
            <a:tbl>
              <a:tblPr/>
              <a:tblGrid>
                <a:gridCol w="974725"/>
              </a:tblGrid>
              <a:tr h="177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400" b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求真616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第</a:t>
                      </a:r>
                      <a:r>
                        <a:rPr lang="en-US" altLang="zh-CN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92</a:t>
                      </a:r>
                      <a:r>
                        <a:rPr lang="zh-CN" alt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考场</a:t>
                      </a:r>
                      <a:endParaRPr lang="zh-CN" altLang="en-US" sz="1400" b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b" anchorCtr="0">
                    <a:lnL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538DD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78*119"/>
  <p:tag name="TABLE_ENDDRAG_RECT" val="819*322*78*119"/>
</p:tagLst>
</file>

<file path=ppt/tags/tag10.xml><?xml version="1.0" encoding="utf-8"?>
<p:tagLst xmlns:p="http://schemas.openxmlformats.org/presentationml/2006/main">
  <p:tag name="TABLE_ENDDRAG_ORIGIN_RECT" val="71*42"/>
  <p:tag name="TABLE_ENDDRAG_RECT" val="643*269*71*42"/>
</p:tagLst>
</file>

<file path=ppt/tags/tag11.xml><?xml version="1.0" encoding="utf-8"?>
<p:tagLst xmlns:p="http://schemas.openxmlformats.org/presentationml/2006/main">
  <p:tag name="TABLE_ENDDRAG_ORIGIN_RECT" val="73*59"/>
  <p:tag name="TABLE_ENDDRAG_RECT" val="683*123*73*59"/>
</p:tagLst>
</file>

<file path=ppt/tags/tag12.xml><?xml version="1.0" encoding="utf-8"?>
<p:tagLst xmlns:p="http://schemas.openxmlformats.org/presentationml/2006/main">
  <p:tag name="TABLE_ENDDRAG_ORIGIN_RECT" val="75*59"/>
  <p:tag name="TABLE_ENDDRAG_RECT" val="538*123*75*59"/>
</p:tagLst>
</file>

<file path=ppt/tags/tag13.xml><?xml version="1.0" encoding="utf-8"?>
<p:tagLst xmlns:p="http://schemas.openxmlformats.org/presentationml/2006/main">
  <p:tag name="TABLE_ENDDRAG_ORIGIN_RECT" val="72*59"/>
  <p:tag name="TABLE_ENDDRAG_RECT" val="294*424*72*59"/>
</p:tagLst>
</file>

<file path=ppt/tags/tag14.xml><?xml version="1.0" encoding="utf-8"?>
<p:tagLst xmlns:p="http://schemas.openxmlformats.org/presentationml/2006/main">
  <p:tag name="TABLE_ENDDRAG_ORIGIN_RECT" val="71*59"/>
  <p:tag name="TABLE_ENDDRAG_RECT" val="455*123*71*59"/>
</p:tagLst>
</file>

<file path=ppt/tags/tag15.xml><?xml version="1.0" encoding="utf-8"?>
<p:tagLst xmlns:p="http://schemas.openxmlformats.org/presentationml/2006/main">
  <p:tag name="TABLE_ENDDRAG_ORIGIN_RECT" val="76*59"/>
  <p:tag name="TABLE_ENDDRAG_RECT" val="210*423*76*59"/>
</p:tagLst>
</file>

<file path=ppt/tags/tag16.xml><?xml version="1.0" encoding="utf-8"?>
<p:tagLst xmlns:p="http://schemas.openxmlformats.org/presentationml/2006/main">
  <p:tag name="TABLE_ENDDRAG_ORIGIN_RECT" val="73*59"/>
  <p:tag name="TABLE_ENDDRAG_RECT" val="361*123*73*59"/>
</p:tagLst>
</file>

<file path=ppt/tags/tag17.xml><?xml version="1.0" encoding="utf-8"?>
<p:tagLst xmlns:p="http://schemas.openxmlformats.org/presentationml/2006/main">
  <p:tag name="TABLE_ENDDRAG_ORIGIN_RECT" val="75*59"/>
  <p:tag name="TABLE_ENDDRAG_RECT" val="124*423*75*59"/>
</p:tagLst>
</file>

<file path=ppt/tags/tag18.xml><?xml version="1.0" encoding="utf-8"?>
<p:tagLst xmlns:p="http://schemas.openxmlformats.org/presentationml/2006/main">
  <p:tag name="TABLE_ENDDRAG_ORIGIN_RECT" val="74*59"/>
  <p:tag name="TABLE_ENDDRAG_RECT" val="277*123*74*59"/>
</p:tagLst>
</file>

<file path=ppt/tags/tag19.xml><?xml version="1.0" encoding="utf-8"?>
<p:tagLst xmlns:p="http://schemas.openxmlformats.org/presentationml/2006/main">
  <p:tag name="TABLE_ENDDRAG_ORIGIN_RECT" val="74*59"/>
  <p:tag name="TABLE_ENDDRAG_RECT" val="162*123*74*59"/>
</p:tagLst>
</file>

<file path=ppt/tags/tag2.xml><?xml version="1.0" encoding="utf-8"?>
<p:tagLst xmlns:p="http://schemas.openxmlformats.org/presentationml/2006/main">
  <p:tag name="TABLE_ENDDRAG_ORIGIN_RECT" val="74*59"/>
  <p:tag name="TABLE_ENDDRAG_RECT" val="655*425*74*59"/>
</p:tagLst>
</file>

<file path=ppt/tags/tag20.xml><?xml version="1.0" encoding="utf-8"?>
<p:tagLst xmlns:p="http://schemas.openxmlformats.org/presentationml/2006/main">
  <p:tag name="TABLE_ENDDRAG_ORIGIN_RECT" val="63*38"/>
  <p:tag name="TABLE_ENDDRAG_RECT" val="248*231*63*38"/>
</p:tagLst>
</file>

<file path=ppt/tags/tag21.xml><?xml version="1.0" encoding="utf-8"?>
<p:tagLst xmlns:p="http://schemas.openxmlformats.org/presentationml/2006/main">
  <p:tag name="TABLE_ENDDRAG_ORIGIN_RECT" val="61*38"/>
  <p:tag name="TABLE_ENDDRAG_RECT" val="182*231*61*38"/>
</p:tagLst>
</file>

<file path=ppt/tags/tag22.xml><?xml version="1.0" encoding="utf-8"?>
<p:tagLst xmlns:p="http://schemas.openxmlformats.org/presentationml/2006/main">
  <p:tag name="TABLE_ENDDRAG_ORIGIN_RECT" val="75*59"/>
  <p:tag name="TABLE_ENDDRAG_RECT" val="101*269*75*59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TABLE_ENDDRAG_ORIGIN_RECT" val="73*119"/>
  <p:tag name="TABLE_ENDDRAG_RECT" val="836*316*73*119"/>
</p:tagLst>
</file>

<file path=ppt/tags/tag26.xml><?xml version="1.0" encoding="utf-8"?>
<p:tagLst xmlns:p="http://schemas.openxmlformats.org/presentationml/2006/main">
  <p:tag name="TABLE_ENDDRAG_ORIGIN_RECT" val="77*59"/>
  <p:tag name="TABLE_ENDDRAG_RECT" val="749*423*77*59"/>
</p:tagLst>
</file>

<file path=ppt/tags/tag27.xml><?xml version="1.0" encoding="utf-8"?>
<p:tagLst xmlns:p="http://schemas.openxmlformats.org/presentationml/2006/main">
  <p:tag name="TABLE_ENDDRAG_ORIGIN_RECT" val="72*42"/>
  <p:tag name="TABLE_ENDDRAG_RECT" val="785*259*72*42"/>
</p:tagLst>
</file>

<file path=ppt/tags/tag28.xml><?xml version="1.0" encoding="utf-8"?>
<p:tagLst xmlns:p="http://schemas.openxmlformats.org/presentationml/2006/main">
  <p:tag name="TABLE_ENDDRAG_ORIGIN_RECT" val="78*42"/>
  <p:tag name="TABLE_ENDDRAG_RECT" val="659*422*78*42"/>
</p:tagLst>
</file>

<file path=ppt/tags/tag29.xml><?xml version="1.0" encoding="utf-8"?>
<p:tagLst xmlns:p="http://schemas.openxmlformats.org/presentationml/2006/main">
  <p:tag name="TABLE_ENDDRAG_ORIGIN_RECT" val="71*59"/>
  <p:tag name="TABLE_ENDDRAG_RECT" val="717*259*71*59"/>
</p:tagLst>
</file>

<file path=ppt/tags/tag3.xml><?xml version="1.0" encoding="utf-8"?>
<p:tagLst xmlns:p="http://schemas.openxmlformats.org/presentationml/2006/main">
  <p:tag name="TABLE_ENDDRAG_ORIGIN_RECT" val="72*59"/>
  <p:tag name="TABLE_ENDDRAG_RECT" val="570*425*72*59"/>
</p:tagLst>
</file>

<file path=ppt/tags/tag30.xml><?xml version="1.0" encoding="utf-8"?>
<p:tagLst xmlns:p="http://schemas.openxmlformats.org/presentationml/2006/main">
  <p:tag name="TABLE_ENDDRAG_ORIGIN_RECT" val="78*59"/>
  <p:tag name="TABLE_ENDDRAG_RECT" val="574*423*78*59"/>
</p:tagLst>
</file>

<file path=ppt/tags/tag31.xml><?xml version="1.0" encoding="utf-8"?>
<p:tagLst xmlns:p="http://schemas.openxmlformats.org/presentationml/2006/main">
  <p:tag name="TABLE_ENDDRAG_ORIGIN_RECT" val="70*59"/>
  <p:tag name="TABLE_ENDDRAG_RECT" val="646*259*70*59"/>
</p:tagLst>
</file>

<file path=ppt/tags/tag32.xml><?xml version="1.0" encoding="utf-8"?>
<p:tagLst xmlns:p="http://schemas.openxmlformats.org/presentationml/2006/main">
  <p:tag name="TABLE_ENDDRAG_ORIGIN_RECT" val="79*59"/>
  <p:tag name="TABLE_ENDDRAG_RECT" val="670*122*79*59"/>
</p:tagLst>
</file>

<file path=ppt/tags/tag33.xml><?xml version="1.0" encoding="utf-8"?>
<p:tagLst xmlns:p="http://schemas.openxmlformats.org/presentationml/2006/main">
  <p:tag name="TABLE_ENDDRAG_ORIGIN_RECT" val="76*42"/>
  <p:tag name="TABLE_ENDDRAG_RECT" val="289*429*76*42"/>
</p:tagLst>
</file>

<file path=ppt/tags/tag34.xml><?xml version="1.0" encoding="utf-8"?>
<p:tagLst xmlns:p="http://schemas.openxmlformats.org/presentationml/2006/main">
  <p:tag name="TABLE_ENDDRAG_ORIGIN_RECT" val="75*59"/>
  <p:tag name="TABLE_ENDDRAG_RECT" val="538*122*75*59"/>
</p:tagLst>
</file>

<file path=ppt/tags/tag35.xml><?xml version="1.0" encoding="utf-8"?>
<p:tagLst xmlns:p="http://schemas.openxmlformats.org/presentationml/2006/main">
  <p:tag name="TABLE_ENDDRAG_ORIGIN_RECT" val="73*59"/>
  <p:tag name="TABLE_ENDDRAG_RECT" val="205*429*73*59"/>
</p:tagLst>
</file>

<file path=ppt/tags/tag36.xml><?xml version="1.0" encoding="utf-8"?>
<p:tagLst xmlns:p="http://schemas.openxmlformats.org/presentationml/2006/main">
  <p:tag name="TABLE_ENDDRAG_ORIGIN_RECT" val="75*59"/>
  <p:tag name="TABLE_ENDDRAG_RECT" val="451*122*75*59"/>
</p:tagLst>
</file>

<file path=ppt/tags/tag37.xml><?xml version="1.0" encoding="utf-8"?>
<p:tagLst xmlns:p="http://schemas.openxmlformats.org/presentationml/2006/main">
  <p:tag name="TABLE_ENDDRAG_ORIGIN_RECT" val="76*42"/>
  <p:tag name="TABLE_ENDDRAG_RECT" val="118*429*76*42"/>
</p:tagLst>
</file>

<file path=ppt/tags/tag38.xml><?xml version="1.0" encoding="utf-8"?>
<p:tagLst xmlns:p="http://schemas.openxmlformats.org/presentationml/2006/main">
  <p:tag name="TABLE_ENDDRAG_ORIGIN_RECT" val="74*42"/>
  <p:tag name="TABLE_ENDDRAG_RECT" val="361*122*74*42"/>
</p:tagLst>
</file>

<file path=ppt/tags/tag39.xml><?xml version="1.0" encoding="utf-8"?>
<p:tagLst xmlns:p="http://schemas.openxmlformats.org/presentationml/2006/main">
  <p:tag name="TABLE_ENDDRAG_ORIGIN_RECT" val="73*59"/>
  <p:tag name="TABLE_ENDDRAG_RECT" val="278*122*73*59"/>
</p:tagLst>
</file>

<file path=ppt/tags/tag4.xml><?xml version="1.0" encoding="utf-8"?>
<p:tagLst xmlns:p="http://schemas.openxmlformats.org/presentationml/2006/main">
  <p:tag name="TABLE_ENDDRAG_ORIGIN_RECT" val="80*85"/>
  <p:tag name="TABLE_ENDDRAG_RECT" val="50*337*80*85"/>
</p:tagLst>
</file>

<file path=ppt/tags/tag40.xml><?xml version="1.0" encoding="utf-8"?>
<p:tagLst xmlns:p="http://schemas.openxmlformats.org/presentationml/2006/main">
  <p:tag name="TABLE_ENDDRAG_ORIGIN_RECT" val="75*59"/>
  <p:tag name="TABLE_ENDDRAG_RECT" val="164*122*75*59"/>
</p:tagLst>
</file>

<file path=ppt/tags/tag41.xml><?xml version="1.0" encoding="utf-8"?>
<p:tagLst xmlns:p="http://schemas.openxmlformats.org/presentationml/2006/main">
  <p:tag name="TABLE_ENDDRAG_ORIGIN_RECT" val="69*59"/>
  <p:tag name="TABLE_ENDDRAG_RECT" val="257*274*69*59"/>
</p:tagLst>
</file>

<file path=ppt/tags/tag42.xml><?xml version="1.0" encoding="utf-8"?>
<p:tagLst xmlns:p="http://schemas.openxmlformats.org/presentationml/2006/main">
  <p:tag name="TABLE_ENDDRAG_ORIGIN_RECT" val="68*59"/>
  <p:tag name="TABLE_ENDDRAG_RECT" val="182*274*68*59"/>
</p:tagLst>
</file>

<file path=ppt/tags/tag43.xml><?xml version="1.0" encoding="utf-8"?>
<p:tagLst xmlns:p="http://schemas.openxmlformats.org/presentationml/2006/main">
  <p:tag name="TABLE_ENDDRAG_ORIGIN_RECT" val="70*43"/>
  <p:tag name="TABLE_ENDDRAG_RECT" val="109*273*70*43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TABLE_ENDDRAG_ORIGIN_RECT" val="79*59"/>
  <p:tag name="TABLE_ENDDRAG_RECT" val="671*122*79*59"/>
</p:tagLst>
</file>

<file path=ppt/tags/tag47.xml><?xml version="1.0" encoding="utf-8"?>
<p:tagLst xmlns:p="http://schemas.openxmlformats.org/presentationml/2006/main">
  <p:tag name="TABLE_ENDDRAG_ORIGIN_RECT" val="79*42"/>
  <p:tag name="TABLE_ENDDRAG_RECT" val="545*122*79*42"/>
</p:tagLst>
</file>

<file path=ppt/tags/tag48.xml><?xml version="1.0" encoding="utf-8"?>
<p:tagLst xmlns:p="http://schemas.openxmlformats.org/presentationml/2006/main">
  <p:tag name="TABLE_ENDDRAG_ORIGIN_RECT" val="73*59"/>
  <p:tag name="TABLE_ENDDRAG_RECT" val="454*122*73*59"/>
</p:tagLst>
</file>

<file path=ppt/tags/tag49.xml><?xml version="1.0" encoding="utf-8"?>
<p:tagLst xmlns:p="http://schemas.openxmlformats.org/presentationml/2006/main">
  <p:tag name="TABLE_ENDDRAG_ORIGIN_RECT" val="78*42"/>
  <p:tag name="TABLE_ENDDRAG_RECT" val="273*122*78*42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TABLE_ENDDRAG_ORIGIN_RECT" val="77*42"/>
  <p:tag name="TABLE_ENDDRAG_RECT" val="167*122*77*42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TABLE_ENDDRAG_ORIGIN_RECT" val="76*59"/>
  <p:tag name="TABLE_ENDDRAG_RECT" val="736*163*76*59"/>
</p:tagLst>
</file>

<file path=ppt/tags/tag54.xml><?xml version="1.0" encoding="utf-8"?>
<p:tagLst xmlns:p="http://schemas.openxmlformats.org/presentationml/2006/main">
  <p:tag name="TABLE_ENDDRAG_ORIGIN_RECT" val="70*59"/>
  <p:tag name="TABLE_ENDDRAG_RECT" val="746*368*70*59"/>
</p:tagLst>
</file>

<file path=ppt/tags/tag55.xml><?xml version="1.0" encoding="utf-8"?>
<p:tagLst xmlns:p="http://schemas.openxmlformats.org/presentationml/2006/main">
  <p:tag name="TABLE_ENDDRAG_ORIGIN_RECT" val="76*59"/>
  <p:tag name="TABLE_ENDDRAG_RECT" val="578*164*76*59"/>
</p:tagLst>
</file>

<file path=ppt/tags/tag56.xml><?xml version="1.0" encoding="utf-8"?>
<p:tagLst xmlns:p="http://schemas.openxmlformats.org/presentationml/2006/main">
  <p:tag name="TABLE_ENDDRAG_ORIGIN_RECT" val="75*59"/>
  <p:tag name="TABLE_ENDDRAG_RECT" val="485*163*75*59"/>
</p:tagLst>
</file>

<file path=ppt/tags/tag57.xml><?xml version="1.0" encoding="utf-8"?>
<p:tagLst xmlns:p="http://schemas.openxmlformats.org/presentationml/2006/main">
  <p:tag name="TABLE_ENDDRAG_ORIGIN_RECT" val="74*42"/>
  <p:tag name="TABLE_ENDDRAG_RECT" val="571*373*74*42"/>
</p:tagLst>
</file>

<file path=ppt/tags/tag58.xml><?xml version="1.0" encoding="utf-8"?>
<p:tagLst xmlns:p="http://schemas.openxmlformats.org/presentationml/2006/main">
  <p:tag name="TABLE_ENDDRAG_ORIGIN_RECT" val="75*59"/>
  <p:tag name="TABLE_ENDDRAG_RECT" val="399*164*75*59"/>
</p:tagLst>
</file>

<file path=ppt/tags/tag59.xml><?xml version="1.0" encoding="utf-8"?>
<p:tagLst xmlns:p="http://schemas.openxmlformats.org/presentationml/2006/main">
  <p:tag name="TABLE_ENDDRAG_ORIGIN_RECT" val="74*59"/>
  <p:tag name="TABLE_ENDDRAG_RECT" val="485*373*74*59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TABLE_ENDDRAG_ORIGIN_RECT" val="79*59"/>
  <p:tag name="TABLE_ENDDRAG_RECT" val="303*164*79*59"/>
</p:tagLst>
</file>

<file path=ppt/tags/tag61.xml><?xml version="1.0" encoding="utf-8"?>
<p:tagLst xmlns:p="http://schemas.openxmlformats.org/presentationml/2006/main">
  <p:tag name="TABLE_ENDDRAG_ORIGIN_RECT" val="74*59"/>
  <p:tag name="TABLE_ENDDRAG_RECT" val="400*373*74*59"/>
</p:tagLst>
</file>

<file path=ppt/tags/tag62.xml><?xml version="1.0" encoding="utf-8"?>
<p:tagLst xmlns:p="http://schemas.openxmlformats.org/presentationml/2006/main">
  <p:tag name="TABLE_ENDDRAG_ORIGIN_RECT" val="79*59"/>
  <p:tag name="TABLE_ENDDRAG_RECT" val="144*164*79*59"/>
</p:tagLst>
</file>

<file path=ppt/tags/tag63.xml><?xml version="1.0" encoding="utf-8"?>
<p:tagLst xmlns:p="http://schemas.openxmlformats.org/presentationml/2006/main">
  <p:tag name="TABLE_ENDDRAG_ORIGIN_RECT" val="72*59"/>
  <p:tag name="TABLE_ENDDRAG_RECT" val="310*373*72*59"/>
</p:tagLst>
</file>

<file path=ppt/tags/tag64.xml><?xml version="1.0" encoding="utf-8"?>
<p:tagLst xmlns:p="http://schemas.openxmlformats.org/presentationml/2006/main">
  <p:tag name="TABLE_ENDDRAG_ORIGIN_RECT" val="75*59"/>
  <p:tag name="TABLE_ENDDRAG_RECT" val="131*368*75*59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TABLE_ENDDRAG_ORIGIN_RECT" val="75*42"/>
  <p:tag name="TABLE_ENDDRAG_RECT" val="138*166*75*42"/>
</p:tagLst>
</file>

<file path=ppt/tags/tag68.xml><?xml version="1.0" encoding="utf-8"?>
<p:tagLst xmlns:p="http://schemas.openxmlformats.org/presentationml/2006/main">
  <p:tag name="KSO_WPP_MARK_KEY" val="82753c5d-3067-4f32-ae37-01c73060ecec"/>
  <p:tag name="COMMONDATA" val="eyJoZGlkIjoiMDU0MjAwZDhmZDY0YWQ0YjM1YzNlNzQwOWI0Zjc0NTEifQ=="/>
  <p:tag name="commondata" val="eyJoZGlkIjoiYzI0NGJmYzgwNzU2ZDExNDRlYmUwZmYyZmM5ZjU1ZDMifQ=="/>
</p:tagLst>
</file>

<file path=ppt/tags/tag7.xml><?xml version="1.0" encoding="utf-8"?>
<p:tagLst xmlns:p="http://schemas.openxmlformats.org/presentationml/2006/main">
  <p:tag name="TABLE_ENDDRAG_ORIGIN_RECT" val="70*59"/>
  <p:tag name="TABLE_ENDDRAG_RECT" val="793*269*70*59"/>
</p:tagLst>
</file>

<file path=ppt/tags/tag8.xml><?xml version="1.0" encoding="utf-8"?>
<p:tagLst xmlns:p="http://schemas.openxmlformats.org/presentationml/2006/main">
  <p:tag name="TABLE_ENDDRAG_ORIGIN_RECT" val="74*42"/>
  <p:tag name="TABLE_ENDDRAG_RECT" val="746*424*74*42"/>
</p:tagLst>
</file>

<file path=ppt/tags/tag9.xml><?xml version="1.0" encoding="utf-8"?>
<p:tagLst xmlns:p="http://schemas.openxmlformats.org/presentationml/2006/main">
  <p:tag name="TABLE_ENDDRAG_ORIGIN_RECT" val="69*59"/>
  <p:tag name="TABLE_ENDDRAG_RECT" val="720*269*69*59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1149</Words>
  <Application>WPS 演示</Application>
  <PresentationFormat>宽屏</PresentationFormat>
  <Paragraphs>574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小敏</cp:lastModifiedBy>
  <cp:revision>40</cp:revision>
  <dcterms:created xsi:type="dcterms:W3CDTF">2023-06-12T12:49:00Z</dcterms:created>
  <dcterms:modified xsi:type="dcterms:W3CDTF">2025-11-25T02:02:51Z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2F237687897A4486BF62EEBE3B310337_13</vt:lpwstr>
  </property>
  <property fmtid="{D5CDD505-2E9C-101B-9397-08002B2CF9AE}" pid="3" name="KSOProductBuildVer">
    <vt:lpwstr>2052-12.1.0.23542</vt:lpwstr>
  </property>
</Properties>
</file>